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Helvetica World" panose="020B0604020202020204" charset="-128"/>
      <p:regular r:id="rId11"/>
    </p:embeddedFont>
    <p:embeddedFont>
      <p:font typeface="Anton" pitchFamily="2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Garet" panose="020B0604020202020204" charset="0"/>
      <p:regular r:id="rId17"/>
    </p:embeddedFont>
    <p:embeddedFont>
      <p:font typeface="Garet Bold" panose="020B0604020202020204" charset="0"/>
      <p:regular r:id="rId18"/>
    </p:embeddedFont>
    <p:embeddedFont>
      <p:font typeface="League Gothic" panose="020B0604020202020204" charset="0"/>
      <p:regular r:id="rId19"/>
    </p:embeddedFont>
    <p:embeddedFont>
      <p:font typeface="Montserrat Bold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0" d="100"/>
          <a:sy n="60" d="100"/>
        </p:scale>
        <p:origin x="37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jpeg"/><Relationship Id="rId9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jpeg"/><Relationship Id="rId9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jpeg"/><Relationship Id="rId9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jpeg"/><Relationship Id="rId9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jpeg"/><Relationship Id="rId9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3466782"/>
            <a:ext cx="7261521" cy="6915331"/>
          </a:xfrm>
          <a:custGeom>
            <a:avLst/>
            <a:gdLst/>
            <a:ahLst/>
            <a:cxnLst/>
            <a:rect l="l" t="t" r="r" b="b"/>
            <a:pathLst>
              <a:path w="7261521" h="6915331">
                <a:moveTo>
                  <a:pt x="0" y="0"/>
                </a:moveTo>
                <a:lnTo>
                  <a:pt x="7261521" y="0"/>
                </a:lnTo>
                <a:lnTo>
                  <a:pt x="7261521" y="6915332"/>
                </a:lnTo>
                <a:lnTo>
                  <a:pt x="0" y="69153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6000"/>
            </a:blip>
            <a:stretch>
              <a:fillRect b="-86677"/>
            </a:stretch>
          </a:blipFill>
        </p:spPr>
      </p:sp>
      <p:sp>
        <p:nvSpPr>
          <p:cNvPr id="3" name="Freeform 3"/>
          <p:cNvSpPr/>
          <p:nvPr/>
        </p:nvSpPr>
        <p:spPr>
          <a:xfrm flipH="1" flipV="1">
            <a:off x="11499799" y="3402860"/>
            <a:ext cx="6780941" cy="6915331"/>
          </a:xfrm>
          <a:custGeom>
            <a:avLst/>
            <a:gdLst/>
            <a:ahLst/>
            <a:cxnLst/>
            <a:rect l="l" t="t" r="r" b="b"/>
            <a:pathLst>
              <a:path w="6780941" h="6915331">
                <a:moveTo>
                  <a:pt x="6780941" y="6915331"/>
                </a:moveTo>
                <a:lnTo>
                  <a:pt x="0" y="6915331"/>
                </a:lnTo>
                <a:lnTo>
                  <a:pt x="0" y="0"/>
                </a:lnTo>
                <a:lnTo>
                  <a:pt x="6780941" y="0"/>
                </a:lnTo>
                <a:lnTo>
                  <a:pt x="6780941" y="6915331"/>
                </a:lnTo>
                <a:close/>
              </a:path>
            </a:pathLst>
          </a:custGeom>
          <a:blipFill>
            <a:blip r:embed="rId2">
              <a:alphaModFix amt="16000"/>
            </a:blip>
            <a:stretch>
              <a:fillRect r="-7087" b="-86677"/>
            </a:stretch>
          </a:blipFill>
        </p:spPr>
      </p:sp>
      <p:grpSp>
        <p:nvGrpSpPr>
          <p:cNvPr id="4" name="Group 4"/>
          <p:cNvGrpSpPr/>
          <p:nvPr/>
        </p:nvGrpSpPr>
        <p:grpSpPr>
          <a:xfrm rot="5400000">
            <a:off x="8904109" y="-5557952"/>
            <a:ext cx="564856" cy="18614324"/>
            <a:chOff x="0" y="0"/>
            <a:chExt cx="148769" cy="490253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8769" cy="4902538"/>
            </a:xfrm>
            <a:custGeom>
              <a:avLst/>
              <a:gdLst/>
              <a:ahLst/>
              <a:cxnLst/>
              <a:rect l="l" t="t" r="r" b="b"/>
              <a:pathLst>
                <a:path w="148769" h="4902538">
                  <a:moveTo>
                    <a:pt x="74384" y="0"/>
                  </a:moveTo>
                  <a:lnTo>
                    <a:pt x="74384" y="0"/>
                  </a:lnTo>
                  <a:cubicBezTo>
                    <a:pt x="115466" y="0"/>
                    <a:pt x="148769" y="33303"/>
                    <a:pt x="148769" y="74384"/>
                  </a:cubicBezTo>
                  <a:lnTo>
                    <a:pt x="148769" y="4828154"/>
                  </a:lnTo>
                  <a:cubicBezTo>
                    <a:pt x="148769" y="4869235"/>
                    <a:pt x="115466" y="4902538"/>
                    <a:pt x="74384" y="4902538"/>
                  </a:cubicBezTo>
                  <a:lnTo>
                    <a:pt x="74384" y="4902538"/>
                  </a:lnTo>
                  <a:cubicBezTo>
                    <a:pt x="33303" y="4902538"/>
                    <a:pt x="0" y="4869235"/>
                    <a:pt x="0" y="4828154"/>
                  </a:cubicBezTo>
                  <a:lnTo>
                    <a:pt x="0" y="74384"/>
                  </a:lnTo>
                  <a:cubicBezTo>
                    <a:pt x="0" y="33303"/>
                    <a:pt x="33303" y="0"/>
                    <a:pt x="7438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4C0203">
                    <a:alpha val="100000"/>
                  </a:srgbClr>
                </a:gs>
                <a:gs pos="100000">
                  <a:srgbClr val="8C1702">
                    <a:alpha val="0"/>
                  </a:srgbClr>
                </a:gs>
              </a:gsLst>
              <a:lin ang="0"/>
            </a:gra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148769" cy="49406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-5400000">
            <a:off x="7291062" y="-7291062"/>
            <a:ext cx="3705876" cy="18288000"/>
          </a:xfrm>
          <a:custGeom>
            <a:avLst/>
            <a:gdLst/>
            <a:ahLst/>
            <a:cxnLst/>
            <a:rect l="l" t="t" r="r" b="b"/>
            <a:pathLst>
              <a:path w="3705876" h="18288000">
                <a:moveTo>
                  <a:pt x="3705876" y="0"/>
                </a:moveTo>
                <a:lnTo>
                  <a:pt x="3705876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3705876" y="0"/>
                </a:lnTo>
                <a:close/>
              </a:path>
            </a:pathLst>
          </a:custGeom>
          <a:blipFill>
            <a:blip r:embed="rId3"/>
            <a:stretch>
              <a:fillRect r="-393486"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0" y="0"/>
            <a:ext cx="18280740" cy="3683170"/>
          </a:xfrm>
          <a:custGeom>
            <a:avLst/>
            <a:gdLst/>
            <a:ahLst/>
            <a:cxnLst/>
            <a:rect l="l" t="t" r="r" b="b"/>
            <a:pathLst>
              <a:path w="18280740" h="3683170">
                <a:moveTo>
                  <a:pt x="18280740" y="0"/>
                </a:moveTo>
                <a:lnTo>
                  <a:pt x="0" y="0"/>
                </a:lnTo>
                <a:lnTo>
                  <a:pt x="0" y="3683170"/>
                </a:lnTo>
                <a:lnTo>
                  <a:pt x="18280740" y="3683170"/>
                </a:lnTo>
                <a:lnTo>
                  <a:pt x="18280740" y="0"/>
                </a:lnTo>
                <a:close/>
              </a:path>
            </a:pathLst>
          </a:custGeom>
          <a:blipFill>
            <a:blip r:embed="rId4">
              <a:alphaModFix amt="64000"/>
            </a:blip>
            <a:stretch>
              <a:fillRect t="-144603" r="-3082" b="-692462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925045" y="222914"/>
            <a:ext cx="14564639" cy="2668414"/>
          </a:xfrm>
          <a:custGeom>
            <a:avLst/>
            <a:gdLst/>
            <a:ahLst/>
            <a:cxnLst/>
            <a:rect l="l" t="t" r="r" b="b"/>
            <a:pathLst>
              <a:path w="14564639" h="2668414">
                <a:moveTo>
                  <a:pt x="0" y="0"/>
                </a:moveTo>
                <a:lnTo>
                  <a:pt x="14564639" y="0"/>
                </a:lnTo>
                <a:lnTo>
                  <a:pt x="14564639" y="2668414"/>
                </a:lnTo>
                <a:lnTo>
                  <a:pt x="0" y="266841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788" t="-121097" r="-2058" b="-187646"/>
            </a:stretch>
          </a:blipFill>
        </p:spPr>
      </p:sp>
      <p:grpSp>
        <p:nvGrpSpPr>
          <p:cNvPr id="10" name="Group 10"/>
          <p:cNvGrpSpPr/>
          <p:nvPr/>
        </p:nvGrpSpPr>
        <p:grpSpPr>
          <a:xfrm rot="-5400000">
            <a:off x="8746035" y="947264"/>
            <a:ext cx="564856" cy="18614324"/>
            <a:chOff x="0" y="0"/>
            <a:chExt cx="148769" cy="490253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48769" cy="4902538"/>
            </a:xfrm>
            <a:custGeom>
              <a:avLst/>
              <a:gdLst/>
              <a:ahLst/>
              <a:cxnLst/>
              <a:rect l="l" t="t" r="r" b="b"/>
              <a:pathLst>
                <a:path w="148769" h="4902538">
                  <a:moveTo>
                    <a:pt x="74384" y="0"/>
                  </a:moveTo>
                  <a:lnTo>
                    <a:pt x="74384" y="0"/>
                  </a:lnTo>
                  <a:cubicBezTo>
                    <a:pt x="115466" y="0"/>
                    <a:pt x="148769" y="33303"/>
                    <a:pt x="148769" y="74384"/>
                  </a:cubicBezTo>
                  <a:lnTo>
                    <a:pt x="148769" y="4828154"/>
                  </a:lnTo>
                  <a:cubicBezTo>
                    <a:pt x="148769" y="4869235"/>
                    <a:pt x="115466" y="4902538"/>
                    <a:pt x="74384" y="4902538"/>
                  </a:cubicBezTo>
                  <a:lnTo>
                    <a:pt x="74384" y="4902538"/>
                  </a:lnTo>
                  <a:cubicBezTo>
                    <a:pt x="33303" y="4902538"/>
                    <a:pt x="0" y="4869235"/>
                    <a:pt x="0" y="4828154"/>
                  </a:cubicBezTo>
                  <a:lnTo>
                    <a:pt x="0" y="74384"/>
                  </a:lnTo>
                  <a:cubicBezTo>
                    <a:pt x="0" y="33303"/>
                    <a:pt x="33303" y="0"/>
                    <a:pt x="7438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4C0203">
                    <a:alpha val="100000"/>
                  </a:srgbClr>
                </a:gs>
                <a:gs pos="100000">
                  <a:srgbClr val="8C1702">
                    <a:alpha val="0"/>
                  </a:srgbClr>
                </a:gs>
              </a:gsLst>
              <a:lin ang="0"/>
            </a:gra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148769" cy="49406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3714474" y="9569333"/>
            <a:ext cx="5748501" cy="1759803"/>
            <a:chOff x="0" y="0"/>
            <a:chExt cx="1495567" cy="457842"/>
          </a:xfrm>
        </p:grpSpPr>
        <p:sp>
          <p:nvSpPr>
            <p:cNvPr id="14" name="Freeform 14"/>
            <p:cNvSpPr/>
            <p:nvPr/>
          </p:nvSpPr>
          <p:spPr>
            <a:xfrm>
              <a:off x="7957" y="0"/>
              <a:ext cx="1479653" cy="457842"/>
            </a:xfrm>
            <a:custGeom>
              <a:avLst/>
              <a:gdLst/>
              <a:ahLst/>
              <a:cxnLst/>
              <a:rect l="l" t="t" r="r" b="b"/>
              <a:pathLst>
                <a:path w="1479653" h="457842">
                  <a:moveTo>
                    <a:pt x="242979" y="0"/>
                  </a:moveTo>
                  <a:lnTo>
                    <a:pt x="1466861" y="0"/>
                  </a:lnTo>
                  <a:cubicBezTo>
                    <a:pt x="1471300" y="0"/>
                    <a:pt x="1475421" y="2301"/>
                    <a:pt x="1477750" y="6079"/>
                  </a:cubicBezTo>
                  <a:cubicBezTo>
                    <a:pt x="1480079" y="9857"/>
                    <a:pt x="1480284" y="14572"/>
                    <a:pt x="1478290" y="18538"/>
                  </a:cubicBezTo>
                  <a:lnTo>
                    <a:pt x="1266743" y="439304"/>
                  </a:lnTo>
                  <a:cubicBezTo>
                    <a:pt x="1261029" y="450669"/>
                    <a:pt x="1249395" y="457842"/>
                    <a:pt x="1236674" y="457842"/>
                  </a:cubicBezTo>
                  <a:lnTo>
                    <a:pt x="12792" y="457842"/>
                  </a:lnTo>
                  <a:cubicBezTo>
                    <a:pt x="8353" y="457842"/>
                    <a:pt x="4232" y="455541"/>
                    <a:pt x="1903" y="451763"/>
                  </a:cubicBezTo>
                  <a:cubicBezTo>
                    <a:pt x="-426" y="447985"/>
                    <a:pt x="-631" y="443269"/>
                    <a:pt x="1363" y="439304"/>
                  </a:cubicBezTo>
                  <a:lnTo>
                    <a:pt x="212910" y="18538"/>
                  </a:lnTo>
                  <a:cubicBezTo>
                    <a:pt x="218624" y="7172"/>
                    <a:pt x="230258" y="0"/>
                    <a:pt x="242979" y="0"/>
                  </a:cubicBezTo>
                  <a:close/>
                </a:path>
              </a:pathLst>
            </a:custGeom>
            <a:solidFill>
              <a:srgbClr val="A60125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254000" y="-57150"/>
              <a:ext cx="987567" cy="5149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784666" y="4582381"/>
            <a:ext cx="14845396" cy="1303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95"/>
              </a:lnSpc>
            </a:pPr>
            <a:r>
              <a:rPr lang="en-US" sz="9797" b="1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TITLE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763663" y="2542766"/>
            <a:ext cx="14760674" cy="554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39"/>
              </a:lnSpc>
            </a:pPr>
            <a:r>
              <a:rPr lang="en-US" sz="3827" spc="95">
                <a:solidFill>
                  <a:srgbClr val="FCBD10"/>
                </a:solidFill>
                <a:latin typeface="Anton"/>
                <a:ea typeface="Anton"/>
                <a:cs typeface="Anton"/>
                <a:sym typeface="Anton"/>
              </a:rPr>
              <a:t>INTERNATIONAL INNOVATION AND INVENTION COMPETITION THROUGH EXHIBITION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763663" y="3166518"/>
            <a:ext cx="14760674" cy="482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41"/>
              </a:lnSpc>
            </a:pPr>
            <a:r>
              <a:rPr lang="en-US" sz="3281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Shaping A Sustainable Future Through AI-Driven Innovation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337257" y="7837053"/>
            <a:ext cx="11613485" cy="913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35"/>
              </a:lnSpc>
            </a:pPr>
            <a:r>
              <a:rPr lang="en-US" sz="3500" b="1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AGENCY/ SCHOOL/ UNIVERSITY/ </a:t>
            </a:r>
          </a:p>
          <a:p>
            <a:pPr algn="ctr">
              <a:lnSpc>
                <a:spcPts val="3535"/>
              </a:lnSpc>
            </a:pPr>
            <a:r>
              <a:rPr lang="en-US" sz="3500" b="1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POLYTECHNIC/ COLLEGE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784666" y="5822080"/>
            <a:ext cx="14845396" cy="792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60"/>
              </a:lnSpc>
            </a:pPr>
            <a:r>
              <a:rPr lang="en-US" sz="6000" b="1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SUB TITLE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261521" y="6747910"/>
            <a:ext cx="3891687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Presenter's Name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4349818" y="9783403"/>
            <a:ext cx="3985807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30"/>
              </a:lnSpc>
            </a:pPr>
            <a:r>
              <a:rPr lang="en-US" sz="3000" b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TVET PITCHING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16851976" y="1484614"/>
            <a:ext cx="1460023" cy="8821436"/>
          </a:xfrm>
          <a:custGeom>
            <a:avLst/>
            <a:gdLst/>
            <a:ahLst/>
            <a:cxnLst/>
            <a:rect l="l" t="t" r="r" b="b"/>
            <a:pathLst>
              <a:path w="1460023" h="8821436">
                <a:moveTo>
                  <a:pt x="1460024" y="8821436"/>
                </a:moveTo>
                <a:lnTo>
                  <a:pt x="0" y="8821436"/>
                </a:lnTo>
                <a:lnTo>
                  <a:pt x="0" y="0"/>
                </a:lnTo>
                <a:lnTo>
                  <a:pt x="1460024" y="0"/>
                </a:lnTo>
                <a:lnTo>
                  <a:pt x="1460024" y="8821436"/>
                </a:lnTo>
                <a:close/>
              </a:path>
            </a:pathLst>
          </a:custGeom>
          <a:blipFill>
            <a:blip r:embed="rId2"/>
            <a:stretch>
              <a:fillRect l="-16316" r="-487881"/>
            </a:stretch>
          </a:blipFill>
        </p:spPr>
      </p:sp>
      <p:grpSp>
        <p:nvGrpSpPr>
          <p:cNvPr id="3" name="Group 3"/>
          <p:cNvGrpSpPr/>
          <p:nvPr/>
        </p:nvGrpSpPr>
        <p:grpSpPr>
          <a:xfrm rot="-5400000">
            <a:off x="8746035" y="947264"/>
            <a:ext cx="564856" cy="18614324"/>
            <a:chOff x="0" y="0"/>
            <a:chExt cx="148769" cy="490253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48769" cy="4902538"/>
            </a:xfrm>
            <a:custGeom>
              <a:avLst/>
              <a:gdLst/>
              <a:ahLst/>
              <a:cxnLst/>
              <a:rect l="l" t="t" r="r" b="b"/>
              <a:pathLst>
                <a:path w="148769" h="4902538">
                  <a:moveTo>
                    <a:pt x="74384" y="0"/>
                  </a:moveTo>
                  <a:lnTo>
                    <a:pt x="74384" y="0"/>
                  </a:lnTo>
                  <a:cubicBezTo>
                    <a:pt x="115466" y="0"/>
                    <a:pt x="148769" y="33303"/>
                    <a:pt x="148769" y="74384"/>
                  </a:cubicBezTo>
                  <a:lnTo>
                    <a:pt x="148769" y="4828154"/>
                  </a:lnTo>
                  <a:cubicBezTo>
                    <a:pt x="148769" y="4869235"/>
                    <a:pt x="115466" y="4902538"/>
                    <a:pt x="74384" y="4902538"/>
                  </a:cubicBezTo>
                  <a:lnTo>
                    <a:pt x="74384" y="4902538"/>
                  </a:lnTo>
                  <a:cubicBezTo>
                    <a:pt x="33303" y="4902538"/>
                    <a:pt x="0" y="4869235"/>
                    <a:pt x="0" y="4828154"/>
                  </a:cubicBezTo>
                  <a:lnTo>
                    <a:pt x="0" y="74384"/>
                  </a:lnTo>
                  <a:cubicBezTo>
                    <a:pt x="0" y="33303"/>
                    <a:pt x="33303" y="0"/>
                    <a:pt x="7438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4C0203">
                    <a:alpha val="100000"/>
                  </a:srgbClr>
                </a:gs>
                <a:gs pos="100000">
                  <a:srgbClr val="8C1702">
                    <a:alpha val="0"/>
                  </a:srgbClr>
                </a:gs>
              </a:gsLst>
              <a:lin ang="0"/>
            </a:gra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48769" cy="49406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201189" y="28575"/>
            <a:ext cx="4086811" cy="1456039"/>
            <a:chOff x="0" y="0"/>
            <a:chExt cx="5449082" cy="1941385"/>
          </a:xfrm>
        </p:grpSpPr>
        <p:sp>
          <p:nvSpPr>
            <p:cNvPr id="7" name="Freeform 7"/>
            <p:cNvSpPr/>
            <p:nvPr/>
          </p:nvSpPr>
          <p:spPr>
            <a:xfrm>
              <a:off x="313000" y="0"/>
              <a:ext cx="5136082" cy="1433338"/>
            </a:xfrm>
            <a:custGeom>
              <a:avLst/>
              <a:gdLst/>
              <a:ahLst/>
              <a:cxnLst/>
              <a:rect l="l" t="t" r="r" b="b"/>
              <a:pathLst>
                <a:path w="5136082" h="1433338">
                  <a:moveTo>
                    <a:pt x="0" y="0"/>
                  </a:moveTo>
                  <a:lnTo>
                    <a:pt x="5136082" y="0"/>
                  </a:lnTo>
                  <a:lnTo>
                    <a:pt x="5136082" y="1433338"/>
                  </a:lnTo>
                  <a:lnTo>
                    <a:pt x="0" y="14333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5770" t="-121097" r="-55457" b="-187646"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3458720" y="942416"/>
              <a:ext cx="1901462" cy="998969"/>
            </a:xfrm>
            <a:custGeom>
              <a:avLst/>
              <a:gdLst/>
              <a:ahLst/>
              <a:cxnLst/>
              <a:rect l="l" t="t" r="r" b="b"/>
              <a:pathLst>
                <a:path w="1901462" h="998969">
                  <a:moveTo>
                    <a:pt x="0" y="0"/>
                  </a:moveTo>
                  <a:lnTo>
                    <a:pt x="1901462" y="0"/>
                  </a:lnTo>
                  <a:lnTo>
                    <a:pt x="1901462" y="998969"/>
                  </a:lnTo>
                  <a:lnTo>
                    <a:pt x="0" y="9989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97619" t="-121097" r="-5902" b="-187646"/>
              </a:stretch>
            </a:blipFill>
          </p:spPr>
        </p:sp>
        <p:sp>
          <p:nvSpPr>
            <p:cNvPr id="9" name="TextBox 9"/>
            <p:cNvSpPr txBox="1"/>
            <p:nvPr/>
          </p:nvSpPr>
          <p:spPr>
            <a:xfrm>
              <a:off x="0" y="1215438"/>
              <a:ext cx="3589614" cy="4845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89"/>
                </a:lnSpc>
              </a:pPr>
              <a:r>
                <a:rPr lang="en-US" sz="1526" spc="56">
                  <a:solidFill>
                    <a:srgbClr val="FCBD10"/>
                  </a:solidFill>
                  <a:latin typeface="League Gothic"/>
                  <a:ea typeface="League Gothic"/>
                  <a:cs typeface="League Gothic"/>
                  <a:sym typeface="League Gothic"/>
                </a:rPr>
                <a:t>International Innovation and Invention Competition Through Exhibition</a:t>
              </a:r>
            </a:p>
          </p:txBody>
        </p:sp>
      </p:grpSp>
      <p:sp>
        <p:nvSpPr>
          <p:cNvPr id="10" name="Freeform 10"/>
          <p:cNvSpPr/>
          <p:nvPr/>
        </p:nvSpPr>
        <p:spPr>
          <a:xfrm flipH="1">
            <a:off x="16851976" y="1484614"/>
            <a:ext cx="1436024" cy="8802386"/>
          </a:xfrm>
          <a:custGeom>
            <a:avLst/>
            <a:gdLst/>
            <a:ahLst/>
            <a:cxnLst/>
            <a:rect l="l" t="t" r="r" b="b"/>
            <a:pathLst>
              <a:path w="1436024" h="8802386">
                <a:moveTo>
                  <a:pt x="1436024" y="0"/>
                </a:moveTo>
                <a:lnTo>
                  <a:pt x="0" y="0"/>
                </a:lnTo>
                <a:lnTo>
                  <a:pt x="0" y="8802386"/>
                </a:lnTo>
                <a:lnTo>
                  <a:pt x="1436024" y="8802386"/>
                </a:lnTo>
                <a:lnTo>
                  <a:pt x="1436024" y="0"/>
                </a:lnTo>
                <a:close/>
              </a:path>
            </a:pathLst>
          </a:custGeom>
          <a:blipFill>
            <a:blip r:embed="rId4">
              <a:alphaModFix amt="64000"/>
            </a:blip>
            <a:stretch>
              <a:fillRect l="-1226" r="-233451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244594" y="7553179"/>
            <a:ext cx="2067405" cy="2067405"/>
          </a:xfrm>
          <a:custGeom>
            <a:avLst/>
            <a:gdLst/>
            <a:ahLst/>
            <a:cxnLst/>
            <a:rect l="l" t="t" r="r" b="b"/>
            <a:pathLst>
              <a:path w="2067405" h="2067405">
                <a:moveTo>
                  <a:pt x="0" y="0"/>
                </a:moveTo>
                <a:lnTo>
                  <a:pt x="2067406" y="0"/>
                </a:lnTo>
                <a:lnTo>
                  <a:pt x="2067406" y="2067406"/>
                </a:lnTo>
                <a:lnTo>
                  <a:pt x="0" y="206740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 rot="-10800000">
            <a:off x="16659695" y="9274056"/>
            <a:ext cx="3371660" cy="1031994"/>
            <a:chOff x="0" y="0"/>
            <a:chExt cx="1007391" cy="30834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007391" cy="308341"/>
            </a:xfrm>
            <a:custGeom>
              <a:avLst/>
              <a:gdLst/>
              <a:ahLst/>
              <a:cxnLst/>
              <a:rect l="l" t="t" r="r" b="b"/>
              <a:pathLst>
                <a:path w="1007391" h="308341">
                  <a:moveTo>
                    <a:pt x="1007391" y="0"/>
                  </a:moveTo>
                  <a:lnTo>
                    <a:pt x="1007391" y="194041"/>
                  </a:lnTo>
                  <a:lnTo>
                    <a:pt x="503696" y="308341"/>
                  </a:lnTo>
                  <a:lnTo>
                    <a:pt x="0" y="194041"/>
                  </a:lnTo>
                  <a:lnTo>
                    <a:pt x="0" y="0"/>
                  </a:lnTo>
                  <a:lnTo>
                    <a:pt x="1007391" y="0"/>
                  </a:lnTo>
                  <a:close/>
                </a:path>
              </a:pathLst>
            </a:custGeom>
            <a:solidFill>
              <a:srgbClr val="A60125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57150"/>
              <a:ext cx="1007391" cy="2511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6885501" y="9393095"/>
            <a:ext cx="1237468" cy="1051814"/>
            <a:chOff x="0" y="0"/>
            <a:chExt cx="325918" cy="27702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25918" cy="277021"/>
            </a:xfrm>
            <a:custGeom>
              <a:avLst/>
              <a:gdLst/>
              <a:ahLst/>
              <a:cxnLst/>
              <a:rect l="l" t="t" r="r" b="b"/>
              <a:pathLst>
                <a:path w="325918" h="277021">
                  <a:moveTo>
                    <a:pt x="68819" y="0"/>
                  </a:moveTo>
                  <a:lnTo>
                    <a:pt x="257099" y="0"/>
                  </a:lnTo>
                  <a:cubicBezTo>
                    <a:pt x="295106" y="0"/>
                    <a:pt x="325918" y="30811"/>
                    <a:pt x="325918" y="68819"/>
                  </a:cubicBezTo>
                  <a:lnTo>
                    <a:pt x="325918" y="208202"/>
                  </a:lnTo>
                  <a:cubicBezTo>
                    <a:pt x="325918" y="246210"/>
                    <a:pt x="295106" y="277021"/>
                    <a:pt x="257099" y="277021"/>
                  </a:cubicBezTo>
                  <a:lnTo>
                    <a:pt x="68819" y="277021"/>
                  </a:lnTo>
                  <a:cubicBezTo>
                    <a:pt x="30811" y="277021"/>
                    <a:pt x="0" y="246210"/>
                    <a:pt x="0" y="208202"/>
                  </a:cubicBezTo>
                  <a:lnTo>
                    <a:pt x="0" y="68819"/>
                  </a:lnTo>
                  <a:cubicBezTo>
                    <a:pt x="0" y="30811"/>
                    <a:pt x="30811" y="0"/>
                    <a:pt x="68819" y="0"/>
                  </a:cubicBezTo>
                  <a:close/>
                </a:path>
              </a:pathLst>
            </a:custGeom>
          </p:spPr>
        </p:sp>
        <p:sp>
          <p:nvSpPr>
            <p:cNvPr id="17" name="TextBox 17"/>
            <p:cNvSpPr txBox="1"/>
            <p:nvPr/>
          </p:nvSpPr>
          <p:spPr>
            <a:xfrm>
              <a:off x="0" y="-66675"/>
              <a:ext cx="325918" cy="3436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99"/>
                </a:lnSpc>
              </a:pPr>
              <a:r>
                <a:rPr lang="en-US" sz="3999">
                  <a:solidFill>
                    <a:srgbClr val="FFFFFF"/>
                  </a:solidFill>
                  <a:latin typeface="Anton"/>
                  <a:ea typeface="Anton"/>
                  <a:cs typeface="Anton"/>
                  <a:sym typeface="Anton"/>
                </a:rPr>
                <a:t>01</a:t>
              </a:r>
            </a:p>
          </p:txBody>
        </p:sp>
      </p:grpSp>
      <p:sp>
        <p:nvSpPr>
          <p:cNvPr id="18" name="Freeform 18"/>
          <p:cNvSpPr/>
          <p:nvPr/>
        </p:nvSpPr>
        <p:spPr>
          <a:xfrm rot="-7507823" flipH="1" flipV="1">
            <a:off x="94297" y="-1098343"/>
            <a:ext cx="3153345" cy="5280770"/>
          </a:xfrm>
          <a:custGeom>
            <a:avLst/>
            <a:gdLst/>
            <a:ahLst/>
            <a:cxnLst/>
            <a:rect l="l" t="t" r="r" b="b"/>
            <a:pathLst>
              <a:path w="3153345" h="5280770">
                <a:moveTo>
                  <a:pt x="3153345" y="5280770"/>
                </a:moveTo>
                <a:lnTo>
                  <a:pt x="0" y="5280770"/>
                </a:lnTo>
                <a:lnTo>
                  <a:pt x="0" y="0"/>
                </a:lnTo>
                <a:lnTo>
                  <a:pt x="3153345" y="0"/>
                </a:lnTo>
                <a:lnTo>
                  <a:pt x="3153345" y="5280770"/>
                </a:lnTo>
                <a:close/>
              </a:path>
            </a:pathLst>
          </a:custGeom>
          <a:blipFill>
            <a:blip r:embed="rId6">
              <a:alphaModFix amt="6999"/>
            </a:blip>
            <a:stretch>
              <a:fillRect r="-86449" b="-11335"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804757" y="2132611"/>
            <a:ext cx="817854" cy="720378"/>
            <a:chOff x="0" y="0"/>
            <a:chExt cx="215402" cy="189729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15402" cy="189729"/>
            </a:xfrm>
            <a:custGeom>
              <a:avLst/>
              <a:gdLst/>
              <a:ahLst/>
              <a:cxnLst/>
              <a:rect l="l" t="t" r="r" b="b"/>
              <a:pathLst>
                <a:path w="215402" h="189729">
                  <a:moveTo>
                    <a:pt x="94865" y="0"/>
                  </a:moveTo>
                  <a:lnTo>
                    <a:pt x="120537" y="0"/>
                  </a:lnTo>
                  <a:cubicBezTo>
                    <a:pt x="145697" y="0"/>
                    <a:pt x="169826" y="9995"/>
                    <a:pt x="187617" y="27785"/>
                  </a:cubicBezTo>
                  <a:cubicBezTo>
                    <a:pt x="205407" y="45576"/>
                    <a:pt x="215402" y="69705"/>
                    <a:pt x="215402" y="94865"/>
                  </a:cubicBezTo>
                  <a:lnTo>
                    <a:pt x="215402" y="94865"/>
                  </a:lnTo>
                  <a:cubicBezTo>
                    <a:pt x="215402" y="147257"/>
                    <a:pt x="172930" y="189729"/>
                    <a:pt x="120537" y="189729"/>
                  </a:cubicBezTo>
                  <a:lnTo>
                    <a:pt x="94865" y="189729"/>
                  </a:lnTo>
                  <a:cubicBezTo>
                    <a:pt x="69705" y="189729"/>
                    <a:pt x="45576" y="179735"/>
                    <a:pt x="27785" y="161944"/>
                  </a:cubicBezTo>
                  <a:cubicBezTo>
                    <a:pt x="9995" y="144153"/>
                    <a:pt x="0" y="120024"/>
                    <a:pt x="0" y="94865"/>
                  </a:cubicBezTo>
                  <a:lnTo>
                    <a:pt x="0" y="94865"/>
                  </a:lnTo>
                  <a:cubicBezTo>
                    <a:pt x="0" y="69705"/>
                    <a:pt x="9995" y="45576"/>
                    <a:pt x="27785" y="27785"/>
                  </a:cubicBezTo>
                  <a:cubicBezTo>
                    <a:pt x="45576" y="9995"/>
                    <a:pt x="69705" y="0"/>
                    <a:pt x="94865" y="0"/>
                  </a:cubicBezTo>
                  <a:close/>
                </a:path>
              </a:pathLst>
            </a:custGeom>
            <a:solidFill>
              <a:srgbClr val="A60125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57150"/>
              <a:ext cx="215402" cy="2468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r>
                <a:rPr lang="en-US" sz="2500">
                  <a:solidFill>
                    <a:srgbClr val="FFFFFF"/>
                  </a:solidFill>
                  <a:latin typeface="Garet"/>
                  <a:ea typeface="Garet"/>
                  <a:cs typeface="Garet"/>
                  <a:sym typeface="Garet"/>
                </a:rPr>
                <a:t>01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804757" y="2967290"/>
            <a:ext cx="817854" cy="720378"/>
            <a:chOff x="0" y="0"/>
            <a:chExt cx="215402" cy="189729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215402" cy="189729"/>
            </a:xfrm>
            <a:custGeom>
              <a:avLst/>
              <a:gdLst/>
              <a:ahLst/>
              <a:cxnLst/>
              <a:rect l="l" t="t" r="r" b="b"/>
              <a:pathLst>
                <a:path w="215402" h="189729">
                  <a:moveTo>
                    <a:pt x="94865" y="0"/>
                  </a:moveTo>
                  <a:lnTo>
                    <a:pt x="120537" y="0"/>
                  </a:lnTo>
                  <a:cubicBezTo>
                    <a:pt x="145697" y="0"/>
                    <a:pt x="169826" y="9995"/>
                    <a:pt x="187617" y="27785"/>
                  </a:cubicBezTo>
                  <a:cubicBezTo>
                    <a:pt x="205407" y="45576"/>
                    <a:pt x="215402" y="69705"/>
                    <a:pt x="215402" y="94865"/>
                  </a:cubicBezTo>
                  <a:lnTo>
                    <a:pt x="215402" y="94865"/>
                  </a:lnTo>
                  <a:cubicBezTo>
                    <a:pt x="215402" y="147257"/>
                    <a:pt x="172930" y="189729"/>
                    <a:pt x="120537" y="189729"/>
                  </a:cubicBezTo>
                  <a:lnTo>
                    <a:pt x="94865" y="189729"/>
                  </a:lnTo>
                  <a:cubicBezTo>
                    <a:pt x="69705" y="189729"/>
                    <a:pt x="45576" y="179735"/>
                    <a:pt x="27785" y="161944"/>
                  </a:cubicBezTo>
                  <a:cubicBezTo>
                    <a:pt x="9995" y="144153"/>
                    <a:pt x="0" y="120024"/>
                    <a:pt x="0" y="94865"/>
                  </a:cubicBezTo>
                  <a:lnTo>
                    <a:pt x="0" y="94865"/>
                  </a:lnTo>
                  <a:cubicBezTo>
                    <a:pt x="0" y="69705"/>
                    <a:pt x="9995" y="45576"/>
                    <a:pt x="27785" y="27785"/>
                  </a:cubicBezTo>
                  <a:cubicBezTo>
                    <a:pt x="45576" y="9995"/>
                    <a:pt x="69705" y="0"/>
                    <a:pt x="94865" y="0"/>
                  </a:cubicBezTo>
                  <a:close/>
                </a:path>
              </a:pathLst>
            </a:custGeom>
            <a:solidFill>
              <a:srgbClr val="A60125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57150"/>
              <a:ext cx="215402" cy="2468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r>
                <a:rPr lang="en-US" sz="2500">
                  <a:solidFill>
                    <a:srgbClr val="FFFFFF"/>
                  </a:solidFill>
                  <a:latin typeface="Garet"/>
                  <a:ea typeface="Garet"/>
                  <a:cs typeface="Garet"/>
                  <a:sym typeface="Garet"/>
                </a:rPr>
                <a:t>02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804757" y="3801968"/>
            <a:ext cx="817854" cy="720378"/>
            <a:chOff x="0" y="0"/>
            <a:chExt cx="215402" cy="189729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215402" cy="189729"/>
            </a:xfrm>
            <a:custGeom>
              <a:avLst/>
              <a:gdLst/>
              <a:ahLst/>
              <a:cxnLst/>
              <a:rect l="l" t="t" r="r" b="b"/>
              <a:pathLst>
                <a:path w="215402" h="189729">
                  <a:moveTo>
                    <a:pt x="94865" y="0"/>
                  </a:moveTo>
                  <a:lnTo>
                    <a:pt x="120537" y="0"/>
                  </a:lnTo>
                  <a:cubicBezTo>
                    <a:pt x="145697" y="0"/>
                    <a:pt x="169826" y="9995"/>
                    <a:pt x="187617" y="27785"/>
                  </a:cubicBezTo>
                  <a:cubicBezTo>
                    <a:pt x="205407" y="45576"/>
                    <a:pt x="215402" y="69705"/>
                    <a:pt x="215402" y="94865"/>
                  </a:cubicBezTo>
                  <a:lnTo>
                    <a:pt x="215402" y="94865"/>
                  </a:lnTo>
                  <a:cubicBezTo>
                    <a:pt x="215402" y="147257"/>
                    <a:pt x="172930" y="189729"/>
                    <a:pt x="120537" y="189729"/>
                  </a:cubicBezTo>
                  <a:lnTo>
                    <a:pt x="94865" y="189729"/>
                  </a:lnTo>
                  <a:cubicBezTo>
                    <a:pt x="69705" y="189729"/>
                    <a:pt x="45576" y="179735"/>
                    <a:pt x="27785" y="161944"/>
                  </a:cubicBezTo>
                  <a:cubicBezTo>
                    <a:pt x="9995" y="144153"/>
                    <a:pt x="0" y="120024"/>
                    <a:pt x="0" y="94865"/>
                  </a:cubicBezTo>
                  <a:lnTo>
                    <a:pt x="0" y="94865"/>
                  </a:lnTo>
                  <a:cubicBezTo>
                    <a:pt x="0" y="69705"/>
                    <a:pt x="9995" y="45576"/>
                    <a:pt x="27785" y="27785"/>
                  </a:cubicBezTo>
                  <a:cubicBezTo>
                    <a:pt x="45576" y="9995"/>
                    <a:pt x="69705" y="0"/>
                    <a:pt x="94865" y="0"/>
                  </a:cubicBezTo>
                  <a:close/>
                </a:path>
              </a:pathLst>
            </a:custGeom>
            <a:solidFill>
              <a:srgbClr val="A60125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57150"/>
              <a:ext cx="215402" cy="2468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r>
                <a:rPr lang="en-US" sz="2500">
                  <a:solidFill>
                    <a:srgbClr val="FFFFFF"/>
                  </a:solidFill>
                  <a:latin typeface="Garet"/>
                  <a:ea typeface="Garet"/>
                  <a:cs typeface="Garet"/>
                  <a:sym typeface="Garet"/>
                </a:rPr>
                <a:t>03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804757" y="4636646"/>
            <a:ext cx="817854" cy="720378"/>
            <a:chOff x="0" y="0"/>
            <a:chExt cx="215402" cy="189729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15402" cy="189729"/>
            </a:xfrm>
            <a:custGeom>
              <a:avLst/>
              <a:gdLst/>
              <a:ahLst/>
              <a:cxnLst/>
              <a:rect l="l" t="t" r="r" b="b"/>
              <a:pathLst>
                <a:path w="215402" h="189729">
                  <a:moveTo>
                    <a:pt x="94865" y="0"/>
                  </a:moveTo>
                  <a:lnTo>
                    <a:pt x="120537" y="0"/>
                  </a:lnTo>
                  <a:cubicBezTo>
                    <a:pt x="145697" y="0"/>
                    <a:pt x="169826" y="9995"/>
                    <a:pt x="187617" y="27785"/>
                  </a:cubicBezTo>
                  <a:cubicBezTo>
                    <a:pt x="205407" y="45576"/>
                    <a:pt x="215402" y="69705"/>
                    <a:pt x="215402" y="94865"/>
                  </a:cubicBezTo>
                  <a:lnTo>
                    <a:pt x="215402" y="94865"/>
                  </a:lnTo>
                  <a:cubicBezTo>
                    <a:pt x="215402" y="147257"/>
                    <a:pt x="172930" y="189729"/>
                    <a:pt x="120537" y="189729"/>
                  </a:cubicBezTo>
                  <a:lnTo>
                    <a:pt x="94865" y="189729"/>
                  </a:lnTo>
                  <a:cubicBezTo>
                    <a:pt x="69705" y="189729"/>
                    <a:pt x="45576" y="179735"/>
                    <a:pt x="27785" y="161944"/>
                  </a:cubicBezTo>
                  <a:cubicBezTo>
                    <a:pt x="9995" y="144153"/>
                    <a:pt x="0" y="120024"/>
                    <a:pt x="0" y="94865"/>
                  </a:cubicBezTo>
                  <a:lnTo>
                    <a:pt x="0" y="94865"/>
                  </a:lnTo>
                  <a:cubicBezTo>
                    <a:pt x="0" y="69705"/>
                    <a:pt x="9995" y="45576"/>
                    <a:pt x="27785" y="27785"/>
                  </a:cubicBezTo>
                  <a:cubicBezTo>
                    <a:pt x="45576" y="9995"/>
                    <a:pt x="69705" y="0"/>
                    <a:pt x="94865" y="0"/>
                  </a:cubicBezTo>
                  <a:close/>
                </a:path>
              </a:pathLst>
            </a:custGeom>
            <a:solidFill>
              <a:srgbClr val="A60125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-57150"/>
              <a:ext cx="215402" cy="2468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r>
                <a:rPr lang="en-US" sz="2500">
                  <a:solidFill>
                    <a:srgbClr val="FFFFFF"/>
                  </a:solidFill>
                  <a:latin typeface="Garet"/>
                  <a:ea typeface="Garet"/>
                  <a:cs typeface="Garet"/>
                  <a:sym typeface="Garet"/>
                </a:rPr>
                <a:t>04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804757" y="5471324"/>
            <a:ext cx="817854" cy="720378"/>
            <a:chOff x="0" y="0"/>
            <a:chExt cx="215402" cy="189729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215402" cy="189729"/>
            </a:xfrm>
            <a:custGeom>
              <a:avLst/>
              <a:gdLst/>
              <a:ahLst/>
              <a:cxnLst/>
              <a:rect l="l" t="t" r="r" b="b"/>
              <a:pathLst>
                <a:path w="215402" h="189729">
                  <a:moveTo>
                    <a:pt x="94865" y="0"/>
                  </a:moveTo>
                  <a:lnTo>
                    <a:pt x="120537" y="0"/>
                  </a:lnTo>
                  <a:cubicBezTo>
                    <a:pt x="145697" y="0"/>
                    <a:pt x="169826" y="9995"/>
                    <a:pt x="187617" y="27785"/>
                  </a:cubicBezTo>
                  <a:cubicBezTo>
                    <a:pt x="205407" y="45576"/>
                    <a:pt x="215402" y="69705"/>
                    <a:pt x="215402" y="94865"/>
                  </a:cubicBezTo>
                  <a:lnTo>
                    <a:pt x="215402" y="94865"/>
                  </a:lnTo>
                  <a:cubicBezTo>
                    <a:pt x="215402" y="147257"/>
                    <a:pt x="172930" y="189729"/>
                    <a:pt x="120537" y="189729"/>
                  </a:cubicBezTo>
                  <a:lnTo>
                    <a:pt x="94865" y="189729"/>
                  </a:lnTo>
                  <a:cubicBezTo>
                    <a:pt x="69705" y="189729"/>
                    <a:pt x="45576" y="179735"/>
                    <a:pt x="27785" y="161944"/>
                  </a:cubicBezTo>
                  <a:cubicBezTo>
                    <a:pt x="9995" y="144153"/>
                    <a:pt x="0" y="120024"/>
                    <a:pt x="0" y="94865"/>
                  </a:cubicBezTo>
                  <a:lnTo>
                    <a:pt x="0" y="94865"/>
                  </a:lnTo>
                  <a:cubicBezTo>
                    <a:pt x="0" y="69705"/>
                    <a:pt x="9995" y="45576"/>
                    <a:pt x="27785" y="27785"/>
                  </a:cubicBezTo>
                  <a:cubicBezTo>
                    <a:pt x="45576" y="9995"/>
                    <a:pt x="69705" y="0"/>
                    <a:pt x="94865" y="0"/>
                  </a:cubicBezTo>
                  <a:close/>
                </a:path>
              </a:pathLst>
            </a:custGeom>
            <a:solidFill>
              <a:srgbClr val="A60125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0" y="-57150"/>
              <a:ext cx="215402" cy="2468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r>
                <a:rPr lang="en-US" sz="2500">
                  <a:solidFill>
                    <a:srgbClr val="FFFFFF"/>
                  </a:solidFill>
                  <a:latin typeface="Garet"/>
                  <a:ea typeface="Garet"/>
                  <a:cs typeface="Garet"/>
                  <a:sym typeface="Garet"/>
                </a:rPr>
                <a:t>05</a:t>
              </a: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804757" y="6306003"/>
            <a:ext cx="817854" cy="720378"/>
            <a:chOff x="0" y="0"/>
            <a:chExt cx="215402" cy="189729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215402" cy="189729"/>
            </a:xfrm>
            <a:custGeom>
              <a:avLst/>
              <a:gdLst/>
              <a:ahLst/>
              <a:cxnLst/>
              <a:rect l="l" t="t" r="r" b="b"/>
              <a:pathLst>
                <a:path w="215402" h="189729">
                  <a:moveTo>
                    <a:pt x="94865" y="0"/>
                  </a:moveTo>
                  <a:lnTo>
                    <a:pt x="120537" y="0"/>
                  </a:lnTo>
                  <a:cubicBezTo>
                    <a:pt x="145697" y="0"/>
                    <a:pt x="169826" y="9995"/>
                    <a:pt x="187617" y="27785"/>
                  </a:cubicBezTo>
                  <a:cubicBezTo>
                    <a:pt x="205407" y="45576"/>
                    <a:pt x="215402" y="69705"/>
                    <a:pt x="215402" y="94865"/>
                  </a:cubicBezTo>
                  <a:lnTo>
                    <a:pt x="215402" y="94865"/>
                  </a:lnTo>
                  <a:cubicBezTo>
                    <a:pt x="215402" y="147257"/>
                    <a:pt x="172930" y="189729"/>
                    <a:pt x="120537" y="189729"/>
                  </a:cubicBezTo>
                  <a:lnTo>
                    <a:pt x="94865" y="189729"/>
                  </a:lnTo>
                  <a:cubicBezTo>
                    <a:pt x="69705" y="189729"/>
                    <a:pt x="45576" y="179735"/>
                    <a:pt x="27785" y="161944"/>
                  </a:cubicBezTo>
                  <a:cubicBezTo>
                    <a:pt x="9995" y="144153"/>
                    <a:pt x="0" y="120024"/>
                    <a:pt x="0" y="94865"/>
                  </a:cubicBezTo>
                  <a:lnTo>
                    <a:pt x="0" y="94865"/>
                  </a:lnTo>
                  <a:cubicBezTo>
                    <a:pt x="0" y="69705"/>
                    <a:pt x="9995" y="45576"/>
                    <a:pt x="27785" y="27785"/>
                  </a:cubicBezTo>
                  <a:cubicBezTo>
                    <a:pt x="45576" y="9995"/>
                    <a:pt x="69705" y="0"/>
                    <a:pt x="94865" y="0"/>
                  </a:cubicBezTo>
                  <a:close/>
                </a:path>
              </a:pathLst>
            </a:custGeom>
            <a:solidFill>
              <a:srgbClr val="A60125"/>
            </a:solidFill>
          </p:spPr>
        </p:sp>
        <p:sp>
          <p:nvSpPr>
            <p:cNvPr id="36" name="TextBox 36"/>
            <p:cNvSpPr txBox="1"/>
            <p:nvPr/>
          </p:nvSpPr>
          <p:spPr>
            <a:xfrm>
              <a:off x="0" y="-57150"/>
              <a:ext cx="215402" cy="2468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r>
                <a:rPr lang="en-US" sz="2500">
                  <a:solidFill>
                    <a:srgbClr val="FFFFFF"/>
                  </a:solidFill>
                  <a:latin typeface="Garet"/>
                  <a:ea typeface="Garet"/>
                  <a:cs typeface="Garet"/>
                  <a:sym typeface="Garet"/>
                </a:rPr>
                <a:t>06</a:t>
              </a:r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2798149" y="2248326"/>
            <a:ext cx="7121276" cy="431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Introduction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2798149" y="3083004"/>
            <a:ext cx="7830726" cy="431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Our Idea &amp; The Innovation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2798149" y="3917682"/>
            <a:ext cx="7443753" cy="431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Who Are The Customers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2798149" y="4752360"/>
            <a:ext cx="7443753" cy="431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How We Make Money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2798149" y="5587039"/>
            <a:ext cx="6637559" cy="431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What Can We Deliver With The Costing</a:t>
            </a:r>
          </a:p>
        </p:txBody>
      </p:sp>
      <p:sp>
        <p:nvSpPr>
          <p:cNvPr id="42" name="Freeform 42"/>
          <p:cNvSpPr/>
          <p:nvPr/>
        </p:nvSpPr>
        <p:spPr>
          <a:xfrm flipH="1">
            <a:off x="7742089" y="-24182"/>
            <a:ext cx="9109887" cy="10311182"/>
          </a:xfrm>
          <a:custGeom>
            <a:avLst/>
            <a:gdLst/>
            <a:ahLst/>
            <a:cxnLst/>
            <a:rect l="l" t="t" r="r" b="b"/>
            <a:pathLst>
              <a:path w="9109887" h="10311182">
                <a:moveTo>
                  <a:pt x="9109887" y="0"/>
                </a:moveTo>
                <a:lnTo>
                  <a:pt x="0" y="0"/>
                </a:lnTo>
                <a:lnTo>
                  <a:pt x="0" y="10311182"/>
                </a:lnTo>
                <a:lnTo>
                  <a:pt x="9109887" y="10311182"/>
                </a:lnTo>
                <a:lnTo>
                  <a:pt x="9109887" y="0"/>
                </a:lnTo>
                <a:close/>
              </a:path>
            </a:pathLst>
          </a:custGeom>
          <a:blipFill>
            <a:blip r:embed="rId7">
              <a:alphaModFix amt="10999"/>
            </a:blip>
            <a:stretch>
              <a:fillRect r="-18852" b="-86677"/>
            </a:stretch>
          </a:blipFill>
        </p:spPr>
      </p:sp>
      <p:sp>
        <p:nvSpPr>
          <p:cNvPr id="43" name="TextBox 43"/>
          <p:cNvSpPr txBox="1"/>
          <p:nvPr/>
        </p:nvSpPr>
        <p:spPr>
          <a:xfrm>
            <a:off x="563714" y="401563"/>
            <a:ext cx="5845824" cy="862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99"/>
              </a:lnSpc>
            </a:pPr>
            <a:r>
              <a:rPr lang="en-US" sz="6700" b="1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CONTENT</a:t>
            </a:r>
          </a:p>
        </p:txBody>
      </p:sp>
      <p:sp>
        <p:nvSpPr>
          <p:cNvPr id="44" name="TextBox 44"/>
          <p:cNvSpPr txBox="1"/>
          <p:nvPr/>
        </p:nvSpPr>
        <p:spPr>
          <a:xfrm rot="-5400000">
            <a:off x="14373136" y="5381042"/>
            <a:ext cx="6503429" cy="465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35"/>
              </a:lnSpc>
            </a:pPr>
            <a:r>
              <a:rPr lang="en-US" sz="3500" b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TVET PITCHING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2798149" y="6421717"/>
            <a:ext cx="2929069" cy="431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Our Team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16851976" y="1484614"/>
            <a:ext cx="1460023" cy="8821436"/>
          </a:xfrm>
          <a:custGeom>
            <a:avLst/>
            <a:gdLst/>
            <a:ahLst/>
            <a:cxnLst/>
            <a:rect l="l" t="t" r="r" b="b"/>
            <a:pathLst>
              <a:path w="1460023" h="8821436">
                <a:moveTo>
                  <a:pt x="1460024" y="8821436"/>
                </a:moveTo>
                <a:lnTo>
                  <a:pt x="0" y="8821436"/>
                </a:lnTo>
                <a:lnTo>
                  <a:pt x="0" y="0"/>
                </a:lnTo>
                <a:lnTo>
                  <a:pt x="1460024" y="0"/>
                </a:lnTo>
                <a:lnTo>
                  <a:pt x="1460024" y="8821436"/>
                </a:lnTo>
                <a:close/>
              </a:path>
            </a:pathLst>
          </a:custGeom>
          <a:blipFill>
            <a:blip r:embed="rId2"/>
            <a:stretch>
              <a:fillRect l="-16316" r="-487881"/>
            </a:stretch>
          </a:blipFill>
        </p:spPr>
      </p:sp>
      <p:grpSp>
        <p:nvGrpSpPr>
          <p:cNvPr id="3" name="Group 3"/>
          <p:cNvGrpSpPr/>
          <p:nvPr/>
        </p:nvGrpSpPr>
        <p:grpSpPr>
          <a:xfrm rot="-5400000">
            <a:off x="8746035" y="947264"/>
            <a:ext cx="564856" cy="18614324"/>
            <a:chOff x="0" y="0"/>
            <a:chExt cx="148769" cy="490253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48769" cy="4902538"/>
            </a:xfrm>
            <a:custGeom>
              <a:avLst/>
              <a:gdLst/>
              <a:ahLst/>
              <a:cxnLst/>
              <a:rect l="l" t="t" r="r" b="b"/>
              <a:pathLst>
                <a:path w="148769" h="4902538">
                  <a:moveTo>
                    <a:pt x="74384" y="0"/>
                  </a:moveTo>
                  <a:lnTo>
                    <a:pt x="74384" y="0"/>
                  </a:lnTo>
                  <a:cubicBezTo>
                    <a:pt x="115466" y="0"/>
                    <a:pt x="148769" y="33303"/>
                    <a:pt x="148769" y="74384"/>
                  </a:cubicBezTo>
                  <a:lnTo>
                    <a:pt x="148769" y="4828154"/>
                  </a:lnTo>
                  <a:cubicBezTo>
                    <a:pt x="148769" y="4869235"/>
                    <a:pt x="115466" y="4902538"/>
                    <a:pt x="74384" y="4902538"/>
                  </a:cubicBezTo>
                  <a:lnTo>
                    <a:pt x="74384" y="4902538"/>
                  </a:lnTo>
                  <a:cubicBezTo>
                    <a:pt x="33303" y="4902538"/>
                    <a:pt x="0" y="4869235"/>
                    <a:pt x="0" y="4828154"/>
                  </a:cubicBezTo>
                  <a:lnTo>
                    <a:pt x="0" y="74384"/>
                  </a:lnTo>
                  <a:cubicBezTo>
                    <a:pt x="0" y="33303"/>
                    <a:pt x="33303" y="0"/>
                    <a:pt x="7438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4C0203">
                    <a:alpha val="100000"/>
                  </a:srgbClr>
                </a:gs>
                <a:gs pos="100000">
                  <a:srgbClr val="8C1702">
                    <a:alpha val="0"/>
                  </a:srgbClr>
                </a:gs>
              </a:gsLst>
              <a:lin ang="0"/>
            </a:gra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48769" cy="49406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201189" y="28575"/>
            <a:ext cx="4086811" cy="1456039"/>
            <a:chOff x="0" y="0"/>
            <a:chExt cx="5449082" cy="1941385"/>
          </a:xfrm>
        </p:grpSpPr>
        <p:sp>
          <p:nvSpPr>
            <p:cNvPr id="7" name="Freeform 7"/>
            <p:cNvSpPr/>
            <p:nvPr/>
          </p:nvSpPr>
          <p:spPr>
            <a:xfrm>
              <a:off x="313000" y="0"/>
              <a:ext cx="5136082" cy="1433338"/>
            </a:xfrm>
            <a:custGeom>
              <a:avLst/>
              <a:gdLst/>
              <a:ahLst/>
              <a:cxnLst/>
              <a:rect l="l" t="t" r="r" b="b"/>
              <a:pathLst>
                <a:path w="5136082" h="1433338">
                  <a:moveTo>
                    <a:pt x="0" y="0"/>
                  </a:moveTo>
                  <a:lnTo>
                    <a:pt x="5136082" y="0"/>
                  </a:lnTo>
                  <a:lnTo>
                    <a:pt x="5136082" y="1433338"/>
                  </a:lnTo>
                  <a:lnTo>
                    <a:pt x="0" y="14333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5770" t="-121097" r="-55457" b="-187646"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3458720" y="942416"/>
              <a:ext cx="1901462" cy="998969"/>
            </a:xfrm>
            <a:custGeom>
              <a:avLst/>
              <a:gdLst/>
              <a:ahLst/>
              <a:cxnLst/>
              <a:rect l="l" t="t" r="r" b="b"/>
              <a:pathLst>
                <a:path w="1901462" h="998969">
                  <a:moveTo>
                    <a:pt x="0" y="0"/>
                  </a:moveTo>
                  <a:lnTo>
                    <a:pt x="1901462" y="0"/>
                  </a:lnTo>
                  <a:lnTo>
                    <a:pt x="1901462" y="998969"/>
                  </a:lnTo>
                  <a:lnTo>
                    <a:pt x="0" y="9989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97619" t="-121097" r="-5902" b="-187646"/>
              </a:stretch>
            </a:blipFill>
          </p:spPr>
        </p:sp>
        <p:sp>
          <p:nvSpPr>
            <p:cNvPr id="9" name="TextBox 9"/>
            <p:cNvSpPr txBox="1"/>
            <p:nvPr/>
          </p:nvSpPr>
          <p:spPr>
            <a:xfrm>
              <a:off x="0" y="1215438"/>
              <a:ext cx="3589614" cy="4845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89"/>
                </a:lnSpc>
              </a:pPr>
              <a:r>
                <a:rPr lang="en-US" sz="1526" spc="56">
                  <a:solidFill>
                    <a:srgbClr val="FCBD10"/>
                  </a:solidFill>
                  <a:latin typeface="League Gothic"/>
                  <a:ea typeface="League Gothic"/>
                  <a:cs typeface="League Gothic"/>
                  <a:sym typeface="League Gothic"/>
                </a:rPr>
                <a:t>International Innovation and Invention Competition Through Exhibition</a:t>
              </a:r>
            </a:p>
          </p:txBody>
        </p:sp>
      </p:grpSp>
      <p:sp>
        <p:nvSpPr>
          <p:cNvPr id="10" name="Freeform 10"/>
          <p:cNvSpPr/>
          <p:nvPr/>
        </p:nvSpPr>
        <p:spPr>
          <a:xfrm flipH="1">
            <a:off x="16851976" y="1484614"/>
            <a:ext cx="1436024" cy="8802386"/>
          </a:xfrm>
          <a:custGeom>
            <a:avLst/>
            <a:gdLst/>
            <a:ahLst/>
            <a:cxnLst/>
            <a:rect l="l" t="t" r="r" b="b"/>
            <a:pathLst>
              <a:path w="1436024" h="8802386">
                <a:moveTo>
                  <a:pt x="1436024" y="0"/>
                </a:moveTo>
                <a:lnTo>
                  <a:pt x="0" y="0"/>
                </a:lnTo>
                <a:lnTo>
                  <a:pt x="0" y="8802386"/>
                </a:lnTo>
                <a:lnTo>
                  <a:pt x="1436024" y="8802386"/>
                </a:lnTo>
                <a:lnTo>
                  <a:pt x="1436024" y="0"/>
                </a:lnTo>
                <a:close/>
              </a:path>
            </a:pathLst>
          </a:custGeom>
          <a:blipFill>
            <a:blip r:embed="rId4">
              <a:alphaModFix amt="64000"/>
            </a:blip>
            <a:stretch>
              <a:fillRect l="-1226" r="-233451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244594" y="7553179"/>
            <a:ext cx="2067405" cy="2067405"/>
          </a:xfrm>
          <a:custGeom>
            <a:avLst/>
            <a:gdLst/>
            <a:ahLst/>
            <a:cxnLst/>
            <a:rect l="l" t="t" r="r" b="b"/>
            <a:pathLst>
              <a:path w="2067405" h="2067405">
                <a:moveTo>
                  <a:pt x="0" y="0"/>
                </a:moveTo>
                <a:lnTo>
                  <a:pt x="2067406" y="0"/>
                </a:lnTo>
                <a:lnTo>
                  <a:pt x="2067406" y="2067406"/>
                </a:lnTo>
                <a:lnTo>
                  <a:pt x="0" y="206740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 rot="-10800000">
            <a:off x="16659695" y="9274056"/>
            <a:ext cx="3371660" cy="1031994"/>
            <a:chOff x="0" y="0"/>
            <a:chExt cx="1007391" cy="30834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007391" cy="308341"/>
            </a:xfrm>
            <a:custGeom>
              <a:avLst/>
              <a:gdLst/>
              <a:ahLst/>
              <a:cxnLst/>
              <a:rect l="l" t="t" r="r" b="b"/>
              <a:pathLst>
                <a:path w="1007391" h="308341">
                  <a:moveTo>
                    <a:pt x="1007391" y="0"/>
                  </a:moveTo>
                  <a:lnTo>
                    <a:pt x="1007391" y="194041"/>
                  </a:lnTo>
                  <a:lnTo>
                    <a:pt x="503696" y="308341"/>
                  </a:lnTo>
                  <a:lnTo>
                    <a:pt x="0" y="194041"/>
                  </a:lnTo>
                  <a:lnTo>
                    <a:pt x="0" y="0"/>
                  </a:lnTo>
                  <a:lnTo>
                    <a:pt x="1007391" y="0"/>
                  </a:lnTo>
                  <a:close/>
                </a:path>
              </a:pathLst>
            </a:custGeom>
            <a:solidFill>
              <a:srgbClr val="A60125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57150"/>
              <a:ext cx="1007391" cy="2511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6885501" y="9393095"/>
            <a:ext cx="1237468" cy="1051814"/>
            <a:chOff x="0" y="0"/>
            <a:chExt cx="325918" cy="27702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25918" cy="277021"/>
            </a:xfrm>
            <a:custGeom>
              <a:avLst/>
              <a:gdLst/>
              <a:ahLst/>
              <a:cxnLst/>
              <a:rect l="l" t="t" r="r" b="b"/>
              <a:pathLst>
                <a:path w="325918" h="277021">
                  <a:moveTo>
                    <a:pt x="68819" y="0"/>
                  </a:moveTo>
                  <a:lnTo>
                    <a:pt x="257099" y="0"/>
                  </a:lnTo>
                  <a:cubicBezTo>
                    <a:pt x="295106" y="0"/>
                    <a:pt x="325918" y="30811"/>
                    <a:pt x="325918" y="68819"/>
                  </a:cubicBezTo>
                  <a:lnTo>
                    <a:pt x="325918" y="208202"/>
                  </a:lnTo>
                  <a:cubicBezTo>
                    <a:pt x="325918" y="246210"/>
                    <a:pt x="295106" y="277021"/>
                    <a:pt x="257099" y="277021"/>
                  </a:cubicBezTo>
                  <a:lnTo>
                    <a:pt x="68819" y="277021"/>
                  </a:lnTo>
                  <a:cubicBezTo>
                    <a:pt x="30811" y="277021"/>
                    <a:pt x="0" y="246210"/>
                    <a:pt x="0" y="208202"/>
                  </a:cubicBezTo>
                  <a:lnTo>
                    <a:pt x="0" y="68819"/>
                  </a:lnTo>
                  <a:cubicBezTo>
                    <a:pt x="0" y="30811"/>
                    <a:pt x="30811" y="0"/>
                    <a:pt x="68819" y="0"/>
                  </a:cubicBezTo>
                  <a:close/>
                </a:path>
              </a:pathLst>
            </a:custGeom>
          </p:spPr>
        </p:sp>
        <p:sp>
          <p:nvSpPr>
            <p:cNvPr id="17" name="TextBox 17"/>
            <p:cNvSpPr txBox="1"/>
            <p:nvPr/>
          </p:nvSpPr>
          <p:spPr>
            <a:xfrm>
              <a:off x="0" y="-66675"/>
              <a:ext cx="325918" cy="3436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99"/>
                </a:lnSpc>
              </a:pPr>
              <a:r>
                <a:rPr lang="en-US" sz="3999">
                  <a:solidFill>
                    <a:srgbClr val="FFFFFF"/>
                  </a:solidFill>
                  <a:latin typeface="Anton"/>
                  <a:ea typeface="Anton"/>
                  <a:cs typeface="Anton"/>
                  <a:sym typeface="Anton"/>
                </a:rPr>
                <a:t>02</a:t>
              </a:r>
            </a:p>
          </p:txBody>
        </p:sp>
      </p:grpSp>
      <p:sp>
        <p:nvSpPr>
          <p:cNvPr id="18" name="Freeform 18"/>
          <p:cNvSpPr/>
          <p:nvPr/>
        </p:nvSpPr>
        <p:spPr>
          <a:xfrm rot="-7507823" flipH="1" flipV="1">
            <a:off x="94297" y="-1098343"/>
            <a:ext cx="3153345" cy="5280770"/>
          </a:xfrm>
          <a:custGeom>
            <a:avLst/>
            <a:gdLst/>
            <a:ahLst/>
            <a:cxnLst/>
            <a:rect l="l" t="t" r="r" b="b"/>
            <a:pathLst>
              <a:path w="3153345" h="5280770">
                <a:moveTo>
                  <a:pt x="3153345" y="5280770"/>
                </a:moveTo>
                <a:lnTo>
                  <a:pt x="0" y="5280770"/>
                </a:lnTo>
                <a:lnTo>
                  <a:pt x="0" y="0"/>
                </a:lnTo>
                <a:lnTo>
                  <a:pt x="3153345" y="0"/>
                </a:lnTo>
                <a:lnTo>
                  <a:pt x="3153345" y="5280770"/>
                </a:lnTo>
                <a:close/>
              </a:path>
            </a:pathLst>
          </a:custGeom>
          <a:blipFill>
            <a:blip r:embed="rId6">
              <a:alphaModFix amt="6999"/>
            </a:blip>
            <a:stretch>
              <a:fillRect r="-86449" b="-11335"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760741" y="1484892"/>
            <a:ext cx="15898954" cy="83184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Write your content here</a:t>
            </a: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</p:txBody>
      </p:sp>
      <p:sp>
        <p:nvSpPr>
          <p:cNvPr id="20" name="Freeform 20"/>
          <p:cNvSpPr/>
          <p:nvPr/>
        </p:nvSpPr>
        <p:spPr>
          <a:xfrm flipH="1">
            <a:off x="7742089" y="-24182"/>
            <a:ext cx="9109887" cy="10311182"/>
          </a:xfrm>
          <a:custGeom>
            <a:avLst/>
            <a:gdLst/>
            <a:ahLst/>
            <a:cxnLst/>
            <a:rect l="l" t="t" r="r" b="b"/>
            <a:pathLst>
              <a:path w="9109887" h="10311182">
                <a:moveTo>
                  <a:pt x="9109887" y="0"/>
                </a:moveTo>
                <a:lnTo>
                  <a:pt x="0" y="0"/>
                </a:lnTo>
                <a:lnTo>
                  <a:pt x="0" y="10311182"/>
                </a:lnTo>
                <a:lnTo>
                  <a:pt x="9109887" y="10311182"/>
                </a:lnTo>
                <a:lnTo>
                  <a:pt x="9109887" y="0"/>
                </a:lnTo>
                <a:close/>
              </a:path>
            </a:pathLst>
          </a:custGeom>
          <a:blipFill>
            <a:blip r:embed="rId7">
              <a:alphaModFix amt="10999"/>
            </a:blip>
            <a:stretch>
              <a:fillRect r="-18852" b="-86677"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563714" y="401563"/>
            <a:ext cx="12277972" cy="862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99"/>
              </a:lnSpc>
            </a:pPr>
            <a:r>
              <a:rPr lang="en-US" sz="6700" b="1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INTRODUCTION</a:t>
            </a:r>
          </a:p>
        </p:txBody>
      </p:sp>
      <p:sp>
        <p:nvSpPr>
          <p:cNvPr id="22" name="TextBox 22"/>
          <p:cNvSpPr txBox="1"/>
          <p:nvPr/>
        </p:nvSpPr>
        <p:spPr>
          <a:xfrm rot="-5400000">
            <a:off x="14373136" y="5381042"/>
            <a:ext cx="6503429" cy="465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35"/>
              </a:lnSpc>
            </a:pPr>
            <a:r>
              <a:rPr lang="en-US" sz="3500" b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TVET PITCHING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16851976" y="1484614"/>
            <a:ext cx="1460023" cy="8821436"/>
          </a:xfrm>
          <a:custGeom>
            <a:avLst/>
            <a:gdLst/>
            <a:ahLst/>
            <a:cxnLst/>
            <a:rect l="l" t="t" r="r" b="b"/>
            <a:pathLst>
              <a:path w="1460023" h="8821436">
                <a:moveTo>
                  <a:pt x="1460024" y="8821436"/>
                </a:moveTo>
                <a:lnTo>
                  <a:pt x="0" y="8821436"/>
                </a:lnTo>
                <a:lnTo>
                  <a:pt x="0" y="0"/>
                </a:lnTo>
                <a:lnTo>
                  <a:pt x="1460024" y="0"/>
                </a:lnTo>
                <a:lnTo>
                  <a:pt x="1460024" y="8821436"/>
                </a:lnTo>
                <a:close/>
              </a:path>
            </a:pathLst>
          </a:custGeom>
          <a:blipFill>
            <a:blip r:embed="rId2"/>
            <a:stretch>
              <a:fillRect l="-16316" r="-487881"/>
            </a:stretch>
          </a:blipFill>
        </p:spPr>
      </p:sp>
      <p:grpSp>
        <p:nvGrpSpPr>
          <p:cNvPr id="3" name="Group 3"/>
          <p:cNvGrpSpPr/>
          <p:nvPr/>
        </p:nvGrpSpPr>
        <p:grpSpPr>
          <a:xfrm rot="-5400000">
            <a:off x="8746035" y="947264"/>
            <a:ext cx="564856" cy="18614324"/>
            <a:chOff x="0" y="0"/>
            <a:chExt cx="148769" cy="490253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48769" cy="4902538"/>
            </a:xfrm>
            <a:custGeom>
              <a:avLst/>
              <a:gdLst/>
              <a:ahLst/>
              <a:cxnLst/>
              <a:rect l="l" t="t" r="r" b="b"/>
              <a:pathLst>
                <a:path w="148769" h="4902538">
                  <a:moveTo>
                    <a:pt x="74384" y="0"/>
                  </a:moveTo>
                  <a:lnTo>
                    <a:pt x="74384" y="0"/>
                  </a:lnTo>
                  <a:cubicBezTo>
                    <a:pt x="115466" y="0"/>
                    <a:pt x="148769" y="33303"/>
                    <a:pt x="148769" y="74384"/>
                  </a:cubicBezTo>
                  <a:lnTo>
                    <a:pt x="148769" y="4828154"/>
                  </a:lnTo>
                  <a:cubicBezTo>
                    <a:pt x="148769" y="4869235"/>
                    <a:pt x="115466" y="4902538"/>
                    <a:pt x="74384" y="4902538"/>
                  </a:cubicBezTo>
                  <a:lnTo>
                    <a:pt x="74384" y="4902538"/>
                  </a:lnTo>
                  <a:cubicBezTo>
                    <a:pt x="33303" y="4902538"/>
                    <a:pt x="0" y="4869235"/>
                    <a:pt x="0" y="4828154"/>
                  </a:cubicBezTo>
                  <a:lnTo>
                    <a:pt x="0" y="74384"/>
                  </a:lnTo>
                  <a:cubicBezTo>
                    <a:pt x="0" y="33303"/>
                    <a:pt x="33303" y="0"/>
                    <a:pt x="7438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4C0203">
                    <a:alpha val="100000"/>
                  </a:srgbClr>
                </a:gs>
                <a:gs pos="100000">
                  <a:srgbClr val="8C1702">
                    <a:alpha val="0"/>
                  </a:srgbClr>
                </a:gs>
              </a:gsLst>
              <a:lin ang="0"/>
            </a:gra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48769" cy="49406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201189" y="28575"/>
            <a:ext cx="4086811" cy="1456039"/>
            <a:chOff x="0" y="0"/>
            <a:chExt cx="5449082" cy="1941385"/>
          </a:xfrm>
        </p:grpSpPr>
        <p:sp>
          <p:nvSpPr>
            <p:cNvPr id="7" name="Freeform 7"/>
            <p:cNvSpPr/>
            <p:nvPr/>
          </p:nvSpPr>
          <p:spPr>
            <a:xfrm>
              <a:off x="313000" y="0"/>
              <a:ext cx="5136082" cy="1433338"/>
            </a:xfrm>
            <a:custGeom>
              <a:avLst/>
              <a:gdLst/>
              <a:ahLst/>
              <a:cxnLst/>
              <a:rect l="l" t="t" r="r" b="b"/>
              <a:pathLst>
                <a:path w="5136082" h="1433338">
                  <a:moveTo>
                    <a:pt x="0" y="0"/>
                  </a:moveTo>
                  <a:lnTo>
                    <a:pt x="5136082" y="0"/>
                  </a:lnTo>
                  <a:lnTo>
                    <a:pt x="5136082" y="1433338"/>
                  </a:lnTo>
                  <a:lnTo>
                    <a:pt x="0" y="14333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5770" t="-121097" r="-55457" b="-187646"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3458720" y="942416"/>
              <a:ext cx="1901462" cy="998969"/>
            </a:xfrm>
            <a:custGeom>
              <a:avLst/>
              <a:gdLst/>
              <a:ahLst/>
              <a:cxnLst/>
              <a:rect l="l" t="t" r="r" b="b"/>
              <a:pathLst>
                <a:path w="1901462" h="998969">
                  <a:moveTo>
                    <a:pt x="0" y="0"/>
                  </a:moveTo>
                  <a:lnTo>
                    <a:pt x="1901462" y="0"/>
                  </a:lnTo>
                  <a:lnTo>
                    <a:pt x="1901462" y="998969"/>
                  </a:lnTo>
                  <a:lnTo>
                    <a:pt x="0" y="9989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97619" t="-121097" r="-5902" b="-187646"/>
              </a:stretch>
            </a:blipFill>
          </p:spPr>
        </p:sp>
        <p:sp>
          <p:nvSpPr>
            <p:cNvPr id="9" name="TextBox 9"/>
            <p:cNvSpPr txBox="1"/>
            <p:nvPr/>
          </p:nvSpPr>
          <p:spPr>
            <a:xfrm>
              <a:off x="0" y="1215438"/>
              <a:ext cx="3589614" cy="4845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89"/>
                </a:lnSpc>
              </a:pPr>
              <a:r>
                <a:rPr lang="en-US" sz="1526" spc="56">
                  <a:solidFill>
                    <a:srgbClr val="FCBD10"/>
                  </a:solidFill>
                  <a:latin typeface="League Gothic"/>
                  <a:ea typeface="League Gothic"/>
                  <a:cs typeface="League Gothic"/>
                  <a:sym typeface="League Gothic"/>
                </a:rPr>
                <a:t>International Innovation and Invention Competition Through Exhibition</a:t>
              </a:r>
            </a:p>
          </p:txBody>
        </p:sp>
      </p:grpSp>
      <p:sp>
        <p:nvSpPr>
          <p:cNvPr id="10" name="Freeform 10"/>
          <p:cNvSpPr/>
          <p:nvPr/>
        </p:nvSpPr>
        <p:spPr>
          <a:xfrm flipH="1">
            <a:off x="16851976" y="1484614"/>
            <a:ext cx="1436024" cy="8802386"/>
          </a:xfrm>
          <a:custGeom>
            <a:avLst/>
            <a:gdLst/>
            <a:ahLst/>
            <a:cxnLst/>
            <a:rect l="l" t="t" r="r" b="b"/>
            <a:pathLst>
              <a:path w="1436024" h="8802386">
                <a:moveTo>
                  <a:pt x="1436024" y="0"/>
                </a:moveTo>
                <a:lnTo>
                  <a:pt x="0" y="0"/>
                </a:lnTo>
                <a:lnTo>
                  <a:pt x="0" y="8802386"/>
                </a:lnTo>
                <a:lnTo>
                  <a:pt x="1436024" y="8802386"/>
                </a:lnTo>
                <a:lnTo>
                  <a:pt x="1436024" y="0"/>
                </a:lnTo>
                <a:close/>
              </a:path>
            </a:pathLst>
          </a:custGeom>
          <a:blipFill>
            <a:blip r:embed="rId4">
              <a:alphaModFix amt="64000"/>
            </a:blip>
            <a:stretch>
              <a:fillRect l="-1226" r="-233451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244594" y="7553179"/>
            <a:ext cx="2067405" cy="2067405"/>
          </a:xfrm>
          <a:custGeom>
            <a:avLst/>
            <a:gdLst/>
            <a:ahLst/>
            <a:cxnLst/>
            <a:rect l="l" t="t" r="r" b="b"/>
            <a:pathLst>
              <a:path w="2067405" h="2067405">
                <a:moveTo>
                  <a:pt x="0" y="0"/>
                </a:moveTo>
                <a:lnTo>
                  <a:pt x="2067406" y="0"/>
                </a:lnTo>
                <a:lnTo>
                  <a:pt x="2067406" y="2067406"/>
                </a:lnTo>
                <a:lnTo>
                  <a:pt x="0" y="206740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 rot="-10800000">
            <a:off x="16659695" y="9274056"/>
            <a:ext cx="3371660" cy="1031994"/>
            <a:chOff x="0" y="0"/>
            <a:chExt cx="1007391" cy="30834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007391" cy="308341"/>
            </a:xfrm>
            <a:custGeom>
              <a:avLst/>
              <a:gdLst/>
              <a:ahLst/>
              <a:cxnLst/>
              <a:rect l="l" t="t" r="r" b="b"/>
              <a:pathLst>
                <a:path w="1007391" h="308341">
                  <a:moveTo>
                    <a:pt x="1007391" y="0"/>
                  </a:moveTo>
                  <a:lnTo>
                    <a:pt x="1007391" y="194041"/>
                  </a:lnTo>
                  <a:lnTo>
                    <a:pt x="503696" y="308341"/>
                  </a:lnTo>
                  <a:lnTo>
                    <a:pt x="0" y="194041"/>
                  </a:lnTo>
                  <a:lnTo>
                    <a:pt x="0" y="0"/>
                  </a:lnTo>
                  <a:lnTo>
                    <a:pt x="1007391" y="0"/>
                  </a:lnTo>
                  <a:close/>
                </a:path>
              </a:pathLst>
            </a:custGeom>
            <a:solidFill>
              <a:srgbClr val="A60125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57150"/>
              <a:ext cx="1007391" cy="2511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6885501" y="9393095"/>
            <a:ext cx="1237468" cy="1051814"/>
            <a:chOff x="0" y="0"/>
            <a:chExt cx="325918" cy="27702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25918" cy="277021"/>
            </a:xfrm>
            <a:custGeom>
              <a:avLst/>
              <a:gdLst/>
              <a:ahLst/>
              <a:cxnLst/>
              <a:rect l="l" t="t" r="r" b="b"/>
              <a:pathLst>
                <a:path w="325918" h="277021">
                  <a:moveTo>
                    <a:pt x="68819" y="0"/>
                  </a:moveTo>
                  <a:lnTo>
                    <a:pt x="257099" y="0"/>
                  </a:lnTo>
                  <a:cubicBezTo>
                    <a:pt x="295106" y="0"/>
                    <a:pt x="325918" y="30811"/>
                    <a:pt x="325918" y="68819"/>
                  </a:cubicBezTo>
                  <a:lnTo>
                    <a:pt x="325918" y="208202"/>
                  </a:lnTo>
                  <a:cubicBezTo>
                    <a:pt x="325918" y="246210"/>
                    <a:pt x="295106" y="277021"/>
                    <a:pt x="257099" y="277021"/>
                  </a:cubicBezTo>
                  <a:lnTo>
                    <a:pt x="68819" y="277021"/>
                  </a:lnTo>
                  <a:cubicBezTo>
                    <a:pt x="30811" y="277021"/>
                    <a:pt x="0" y="246210"/>
                    <a:pt x="0" y="208202"/>
                  </a:cubicBezTo>
                  <a:lnTo>
                    <a:pt x="0" y="68819"/>
                  </a:lnTo>
                  <a:cubicBezTo>
                    <a:pt x="0" y="30811"/>
                    <a:pt x="30811" y="0"/>
                    <a:pt x="68819" y="0"/>
                  </a:cubicBezTo>
                  <a:close/>
                </a:path>
              </a:pathLst>
            </a:custGeom>
          </p:spPr>
        </p:sp>
        <p:sp>
          <p:nvSpPr>
            <p:cNvPr id="17" name="TextBox 17"/>
            <p:cNvSpPr txBox="1"/>
            <p:nvPr/>
          </p:nvSpPr>
          <p:spPr>
            <a:xfrm>
              <a:off x="0" y="-66675"/>
              <a:ext cx="325918" cy="3436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99"/>
                </a:lnSpc>
              </a:pPr>
              <a:r>
                <a:rPr lang="en-US" sz="3999">
                  <a:solidFill>
                    <a:srgbClr val="FFFFFF"/>
                  </a:solidFill>
                  <a:latin typeface="Anton"/>
                  <a:ea typeface="Anton"/>
                  <a:cs typeface="Anton"/>
                  <a:sym typeface="Anton"/>
                </a:rPr>
                <a:t>03</a:t>
              </a:r>
            </a:p>
          </p:txBody>
        </p:sp>
      </p:grpSp>
      <p:sp>
        <p:nvSpPr>
          <p:cNvPr id="18" name="Freeform 18"/>
          <p:cNvSpPr/>
          <p:nvPr/>
        </p:nvSpPr>
        <p:spPr>
          <a:xfrm rot="-7507823" flipH="1" flipV="1">
            <a:off x="94297" y="-1098343"/>
            <a:ext cx="3153345" cy="5280770"/>
          </a:xfrm>
          <a:custGeom>
            <a:avLst/>
            <a:gdLst/>
            <a:ahLst/>
            <a:cxnLst/>
            <a:rect l="l" t="t" r="r" b="b"/>
            <a:pathLst>
              <a:path w="3153345" h="5280770">
                <a:moveTo>
                  <a:pt x="3153345" y="5280770"/>
                </a:moveTo>
                <a:lnTo>
                  <a:pt x="0" y="5280770"/>
                </a:lnTo>
                <a:lnTo>
                  <a:pt x="0" y="0"/>
                </a:lnTo>
                <a:lnTo>
                  <a:pt x="3153345" y="0"/>
                </a:lnTo>
                <a:lnTo>
                  <a:pt x="3153345" y="5280770"/>
                </a:lnTo>
                <a:close/>
              </a:path>
            </a:pathLst>
          </a:custGeom>
          <a:blipFill>
            <a:blip r:embed="rId6">
              <a:alphaModFix amt="6999"/>
            </a:blip>
            <a:stretch>
              <a:fillRect r="-86449" b="-11335"/>
            </a:stretch>
          </a:blipFill>
        </p:spPr>
      </p:sp>
      <p:sp>
        <p:nvSpPr>
          <p:cNvPr id="19" name="Freeform 19"/>
          <p:cNvSpPr/>
          <p:nvPr/>
        </p:nvSpPr>
        <p:spPr>
          <a:xfrm flipH="1">
            <a:off x="7742089" y="-24182"/>
            <a:ext cx="9109887" cy="10311182"/>
          </a:xfrm>
          <a:custGeom>
            <a:avLst/>
            <a:gdLst/>
            <a:ahLst/>
            <a:cxnLst/>
            <a:rect l="l" t="t" r="r" b="b"/>
            <a:pathLst>
              <a:path w="9109887" h="10311182">
                <a:moveTo>
                  <a:pt x="9109887" y="0"/>
                </a:moveTo>
                <a:lnTo>
                  <a:pt x="0" y="0"/>
                </a:lnTo>
                <a:lnTo>
                  <a:pt x="0" y="10311182"/>
                </a:lnTo>
                <a:lnTo>
                  <a:pt x="9109887" y="10311182"/>
                </a:lnTo>
                <a:lnTo>
                  <a:pt x="9109887" y="0"/>
                </a:lnTo>
                <a:close/>
              </a:path>
            </a:pathLst>
          </a:custGeom>
          <a:blipFill>
            <a:blip r:embed="rId7">
              <a:alphaModFix amt="10999"/>
            </a:blip>
            <a:stretch>
              <a:fillRect r="-18852" b="-86677"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563714" y="401563"/>
            <a:ext cx="13237743" cy="862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99"/>
              </a:lnSpc>
            </a:pPr>
            <a:r>
              <a:rPr lang="en-US" sz="6700" b="1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OUR IDEA &amp; THE INNOVATION</a:t>
            </a:r>
          </a:p>
        </p:txBody>
      </p:sp>
      <p:sp>
        <p:nvSpPr>
          <p:cNvPr id="21" name="TextBox 21"/>
          <p:cNvSpPr txBox="1"/>
          <p:nvPr/>
        </p:nvSpPr>
        <p:spPr>
          <a:xfrm rot="-5400000">
            <a:off x="14373136" y="5381042"/>
            <a:ext cx="6503429" cy="465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35"/>
              </a:lnSpc>
            </a:pPr>
            <a:r>
              <a:rPr lang="en-US" sz="3500" b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TVET PITCHING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60741" y="1484892"/>
            <a:ext cx="15898954" cy="83184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Write your content here</a:t>
            </a: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</p:txBody>
      </p:sp>
      <p:sp>
        <p:nvSpPr>
          <p:cNvPr id="29" name="Freeform 12">
            <a:extLst>
              <a:ext uri="{FF2B5EF4-FFF2-40B4-BE49-F238E27FC236}">
                <a16:creationId xmlns:a16="http://schemas.microsoft.com/office/drawing/2014/main" id="{94B66556-AD49-4B17-B4FA-525B26702162}"/>
              </a:ext>
            </a:extLst>
          </p:cNvPr>
          <p:cNvSpPr/>
          <p:nvPr/>
        </p:nvSpPr>
        <p:spPr>
          <a:xfrm>
            <a:off x="3057297" y="2552700"/>
            <a:ext cx="689769" cy="740691"/>
          </a:xfrm>
          <a:custGeom>
            <a:avLst/>
            <a:gdLst/>
            <a:ahLst/>
            <a:cxnLst/>
            <a:rect l="l" t="t" r="r" b="b"/>
            <a:pathLst>
              <a:path w="689769" h="740691">
                <a:moveTo>
                  <a:pt x="0" y="0"/>
                </a:moveTo>
                <a:lnTo>
                  <a:pt x="689769" y="0"/>
                </a:lnTo>
                <a:lnTo>
                  <a:pt x="689769" y="740691"/>
                </a:lnTo>
                <a:lnTo>
                  <a:pt x="0" y="7406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MY"/>
          </a:p>
        </p:txBody>
      </p:sp>
      <p:sp>
        <p:nvSpPr>
          <p:cNvPr id="30" name="Freeform 13">
            <a:extLst>
              <a:ext uri="{FF2B5EF4-FFF2-40B4-BE49-F238E27FC236}">
                <a16:creationId xmlns:a16="http://schemas.microsoft.com/office/drawing/2014/main" id="{EAF19F9C-F60A-4C17-8B1F-87C87FCDA00E}"/>
              </a:ext>
            </a:extLst>
          </p:cNvPr>
          <p:cNvSpPr/>
          <p:nvPr/>
        </p:nvSpPr>
        <p:spPr>
          <a:xfrm>
            <a:off x="3057297" y="3431039"/>
            <a:ext cx="689769" cy="740691"/>
          </a:xfrm>
          <a:custGeom>
            <a:avLst/>
            <a:gdLst/>
            <a:ahLst/>
            <a:cxnLst/>
            <a:rect l="l" t="t" r="r" b="b"/>
            <a:pathLst>
              <a:path w="689769" h="740691">
                <a:moveTo>
                  <a:pt x="0" y="0"/>
                </a:moveTo>
                <a:lnTo>
                  <a:pt x="689769" y="0"/>
                </a:lnTo>
                <a:lnTo>
                  <a:pt x="689769" y="740692"/>
                </a:lnTo>
                <a:lnTo>
                  <a:pt x="0" y="74069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MY"/>
          </a:p>
        </p:txBody>
      </p:sp>
      <p:sp>
        <p:nvSpPr>
          <p:cNvPr id="31" name="Freeform 14">
            <a:extLst>
              <a:ext uri="{FF2B5EF4-FFF2-40B4-BE49-F238E27FC236}">
                <a16:creationId xmlns:a16="http://schemas.microsoft.com/office/drawing/2014/main" id="{5B61A055-E34C-44A0-8488-9C85711F12F1}"/>
              </a:ext>
            </a:extLst>
          </p:cNvPr>
          <p:cNvSpPr/>
          <p:nvPr/>
        </p:nvSpPr>
        <p:spPr>
          <a:xfrm>
            <a:off x="3057297" y="4309379"/>
            <a:ext cx="689769" cy="740691"/>
          </a:xfrm>
          <a:custGeom>
            <a:avLst/>
            <a:gdLst/>
            <a:ahLst/>
            <a:cxnLst/>
            <a:rect l="l" t="t" r="r" b="b"/>
            <a:pathLst>
              <a:path w="689769" h="740691">
                <a:moveTo>
                  <a:pt x="0" y="0"/>
                </a:moveTo>
                <a:lnTo>
                  <a:pt x="689769" y="0"/>
                </a:lnTo>
                <a:lnTo>
                  <a:pt x="689769" y="740691"/>
                </a:lnTo>
                <a:lnTo>
                  <a:pt x="0" y="7406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MY"/>
          </a:p>
        </p:txBody>
      </p:sp>
      <p:sp>
        <p:nvSpPr>
          <p:cNvPr id="32" name="TextBox 15">
            <a:extLst>
              <a:ext uri="{FF2B5EF4-FFF2-40B4-BE49-F238E27FC236}">
                <a16:creationId xmlns:a16="http://schemas.microsoft.com/office/drawing/2014/main" id="{FFFF2078-7A19-4762-8A6C-1130095939CC}"/>
              </a:ext>
            </a:extLst>
          </p:cNvPr>
          <p:cNvSpPr txBox="1"/>
          <p:nvPr/>
        </p:nvSpPr>
        <p:spPr>
          <a:xfrm>
            <a:off x="4084890" y="2582920"/>
            <a:ext cx="8716710" cy="678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699"/>
              </a:lnSpc>
              <a:spcBef>
                <a:spcPct val="0"/>
              </a:spcBef>
            </a:pPr>
            <a:r>
              <a:rPr lang="en-US" sz="2699" b="1" u="none" strike="noStrik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What is your idea? Please include mock-up / images / diagrams that explains your idea.</a:t>
            </a:r>
          </a:p>
        </p:txBody>
      </p:sp>
      <p:sp>
        <p:nvSpPr>
          <p:cNvPr id="33" name="TextBox 16">
            <a:extLst>
              <a:ext uri="{FF2B5EF4-FFF2-40B4-BE49-F238E27FC236}">
                <a16:creationId xmlns:a16="http://schemas.microsoft.com/office/drawing/2014/main" id="{871D35B4-469E-4C98-95F7-89DCFE89C6F3}"/>
              </a:ext>
            </a:extLst>
          </p:cNvPr>
          <p:cNvSpPr txBox="1"/>
          <p:nvPr/>
        </p:nvSpPr>
        <p:spPr>
          <a:xfrm>
            <a:off x="4084890" y="3549916"/>
            <a:ext cx="8716710" cy="455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26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What problem are you solving</a:t>
            </a:r>
          </a:p>
        </p:txBody>
      </p:sp>
      <p:sp>
        <p:nvSpPr>
          <p:cNvPr id="34" name="TextBox 17">
            <a:extLst>
              <a:ext uri="{FF2B5EF4-FFF2-40B4-BE49-F238E27FC236}">
                <a16:creationId xmlns:a16="http://schemas.microsoft.com/office/drawing/2014/main" id="{779DD561-6243-4878-8A87-E0DA311BED00}"/>
              </a:ext>
            </a:extLst>
          </p:cNvPr>
          <p:cNvSpPr txBox="1"/>
          <p:nvPr/>
        </p:nvSpPr>
        <p:spPr>
          <a:xfrm>
            <a:off x="4084890" y="4428256"/>
            <a:ext cx="8716710" cy="455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26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What is the innovation value in your product?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16851976" y="1484614"/>
            <a:ext cx="1460023" cy="8821436"/>
          </a:xfrm>
          <a:custGeom>
            <a:avLst/>
            <a:gdLst/>
            <a:ahLst/>
            <a:cxnLst/>
            <a:rect l="l" t="t" r="r" b="b"/>
            <a:pathLst>
              <a:path w="1460023" h="8821436">
                <a:moveTo>
                  <a:pt x="1460024" y="8821436"/>
                </a:moveTo>
                <a:lnTo>
                  <a:pt x="0" y="8821436"/>
                </a:lnTo>
                <a:lnTo>
                  <a:pt x="0" y="0"/>
                </a:lnTo>
                <a:lnTo>
                  <a:pt x="1460024" y="0"/>
                </a:lnTo>
                <a:lnTo>
                  <a:pt x="1460024" y="8821436"/>
                </a:lnTo>
                <a:close/>
              </a:path>
            </a:pathLst>
          </a:custGeom>
          <a:blipFill>
            <a:blip r:embed="rId2"/>
            <a:stretch>
              <a:fillRect l="-16316" r="-487881"/>
            </a:stretch>
          </a:blipFill>
        </p:spPr>
      </p:sp>
      <p:grpSp>
        <p:nvGrpSpPr>
          <p:cNvPr id="3" name="Group 3"/>
          <p:cNvGrpSpPr/>
          <p:nvPr/>
        </p:nvGrpSpPr>
        <p:grpSpPr>
          <a:xfrm rot="-5400000">
            <a:off x="8746035" y="947264"/>
            <a:ext cx="564856" cy="18614324"/>
            <a:chOff x="0" y="0"/>
            <a:chExt cx="148769" cy="490253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48769" cy="4902538"/>
            </a:xfrm>
            <a:custGeom>
              <a:avLst/>
              <a:gdLst/>
              <a:ahLst/>
              <a:cxnLst/>
              <a:rect l="l" t="t" r="r" b="b"/>
              <a:pathLst>
                <a:path w="148769" h="4902538">
                  <a:moveTo>
                    <a:pt x="74384" y="0"/>
                  </a:moveTo>
                  <a:lnTo>
                    <a:pt x="74384" y="0"/>
                  </a:lnTo>
                  <a:cubicBezTo>
                    <a:pt x="115466" y="0"/>
                    <a:pt x="148769" y="33303"/>
                    <a:pt x="148769" y="74384"/>
                  </a:cubicBezTo>
                  <a:lnTo>
                    <a:pt x="148769" y="4828154"/>
                  </a:lnTo>
                  <a:cubicBezTo>
                    <a:pt x="148769" y="4869235"/>
                    <a:pt x="115466" y="4902538"/>
                    <a:pt x="74384" y="4902538"/>
                  </a:cubicBezTo>
                  <a:lnTo>
                    <a:pt x="74384" y="4902538"/>
                  </a:lnTo>
                  <a:cubicBezTo>
                    <a:pt x="33303" y="4902538"/>
                    <a:pt x="0" y="4869235"/>
                    <a:pt x="0" y="4828154"/>
                  </a:cubicBezTo>
                  <a:lnTo>
                    <a:pt x="0" y="74384"/>
                  </a:lnTo>
                  <a:cubicBezTo>
                    <a:pt x="0" y="33303"/>
                    <a:pt x="33303" y="0"/>
                    <a:pt x="7438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4C0203">
                    <a:alpha val="100000"/>
                  </a:srgbClr>
                </a:gs>
                <a:gs pos="100000">
                  <a:srgbClr val="8C1702">
                    <a:alpha val="0"/>
                  </a:srgbClr>
                </a:gs>
              </a:gsLst>
              <a:lin ang="0"/>
            </a:gra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48769" cy="49406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201189" y="28575"/>
            <a:ext cx="4086811" cy="1456039"/>
            <a:chOff x="0" y="0"/>
            <a:chExt cx="5449082" cy="1941385"/>
          </a:xfrm>
        </p:grpSpPr>
        <p:sp>
          <p:nvSpPr>
            <p:cNvPr id="7" name="Freeform 7"/>
            <p:cNvSpPr/>
            <p:nvPr/>
          </p:nvSpPr>
          <p:spPr>
            <a:xfrm>
              <a:off x="313000" y="0"/>
              <a:ext cx="5136082" cy="1433338"/>
            </a:xfrm>
            <a:custGeom>
              <a:avLst/>
              <a:gdLst/>
              <a:ahLst/>
              <a:cxnLst/>
              <a:rect l="l" t="t" r="r" b="b"/>
              <a:pathLst>
                <a:path w="5136082" h="1433338">
                  <a:moveTo>
                    <a:pt x="0" y="0"/>
                  </a:moveTo>
                  <a:lnTo>
                    <a:pt x="5136082" y="0"/>
                  </a:lnTo>
                  <a:lnTo>
                    <a:pt x="5136082" y="1433338"/>
                  </a:lnTo>
                  <a:lnTo>
                    <a:pt x="0" y="14333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5770" t="-121097" r="-55457" b="-187646"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3458720" y="942416"/>
              <a:ext cx="1901462" cy="998969"/>
            </a:xfrm>
            <a:custGeom>
              <a:avLst/>
              <a:gdLst/>
              <a:ahLst/>
              <a:cxnLst/>
              <a:rect l="l" t="t" r="r" b="b"/>
              <a:pathLst>
                <a:path w="1901462" h="998969">
                  <a:moveTo>
                    <a:pt x="0" y="0"/>
                  </a:moveTo>
                  <a:lnTo>
                    <a:pt x="1901462" y="0"/>
                  </a:lnTo>
                  <a:lnTo>
                    <a:pt x="1901462" y="998969"/>
                  </a:lnTo>
                  <a:lnTo>
                    <a:pt x="0" y="9989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97619" t="-121097" r="-5902" b="-187646"/>
              </a:stretch>
            </a:blipFill>
          </p:spPr>
        </p:sp>
        <p:sp>
          <p:nvSpPr>
            <p:cNvPr id="9" name="TextBox 9"/>
            <p:cNvSpPr txBox="1"/>
            <p:nvPr/>
          </p:nvSpPr>
          <p:spPr>
            <a:xfrm>
              <a:off x="0" y="1215438"/>
              <a:ext cx="3589614" cy="4845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89"/>
                </a:lnSpc>
              </a:pPr>
              <a:r>
                <a:rPr lang="en-US" sz="1526" spc="56">
                  <a:solidFill>
                    <a:srgbClr val="FCBD10"/>
                  </a:solidFill>
                  <a:latin typeface="League Gothic"/>
                  <a:ea typeface="League Gothic"/>
                  <a:cs typeface="League Gothic"/>
                  <a:sym typeface="League Gothic"/>
                </a:rPr>
                <a:t>International Innovation and Invention Competition Through Exhibition</a:t>
              </a:r>
            </a:p>
          </p:txBody>
        </p:sp>
      </p:grpSp>
      <p:sp>
        <p:nvSpPr>
          <p:cNvPr id="10" name="Freeform 10"/>
          <p:cNvSpPr/>
          <p:nvPr/>
        </p:nvSpPr>
        <p:spPr>
          <a:xfrm flipH="1">
            <a:off x="16851976" y="1484614"/>
            <a:ext cx="1436024" cy="8802386"/>
          </a:xfrm>
          <a:custGeom>
            <a:avLst/>
            <a:gdLst/>
            <a:ahLst/>
            <a:cxnLst/>
            <a:rect l="l" t="t" r="r" b="b"/>
            <a:pathLst>
              <a:path w="1436024" h="8802386">
                <a:moveTo>
                  <a:pt x="1436024" y="0"/>
                </a:moveTo>
                <a:lnTo>
                  <a:pt x="0" y="0"/>
                </a:lnTo>
                <a:lnTo>
                  <a:pt x="0" y="8802386"/>
                </a:lnTo>
                <a:lnTo>
                  <a:pt x="1436024" y="8802386"/>
                </a:lnTo>
                <a:lnTo>
                  <a:pt x="1436024" y="0"/>
                </a:lnTo>
                <a:close/>
              </a:path>
            </a:pathLst>
          </a:custGeom>
          <a:blipFill>
            <a:blip r:embed="rId4">
              <a:alphaModFix amt="64000"/>
            </a:blip>
            <a:stretch>
              <a:fillRect l="-1226" r="-233451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244594" y="7553179"/>
            <a:ext cx="2067405" cy="2067405"/>
          </a:xfrm>
          <a:custGeom>
            <a:avLst/>
            <a:gdLst/>
            <a:ahLst/>
            <a:cxnLst/>
            <a:rect l="l" t="t" r="r" b="b"/>
            <a:pathLst>
              <a:path w="2067405" h="2067405">
                <a:moveTo>
                  <a:pt x="0" y="0"/>
                </a:moveTo>
                <a:lnTo>
                  <a:pt x="2067406" y="0"/>
                </a:lnTo>
                <a:lnTo>
                  <a:pt x="2067406" y="2067406"/>
                </a:lnTo>
                <a:lnTo>
                  <a:pt x="0" y="206740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 rot="-10800000">
            <a:off x="16659695" y="9274056"/>
            <a:ext cx="3371660" cy="1031994"/>
            <a:chOff x="0" y="0"/>
            <a:chExt cx="1007391" cy="30834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007391" cy="308341"/>
            </a:xfrm>
            <a:custGeom>
              <a:avLst/>
              <a:gdLst/>
              <a:ahLst/>
              <a:cxnLst/>
              <a:rect l="l" t="t" r="r" b="b"/>
              <a:pathLst>
                <a:path w="1007391" h="308341">
                  <a:moveTo>
                    <a:pt x="1007391" y="0"/>
                  </a:moveTo>
                  <a:lnTo>
                    <a:pt x="1007391" y="194041"/>
                  </a:lnTo>
                  <a:lnTo>
                    <a:pt x="503696" y="308341"/>
                  </a:lnTo>
                  <a:lnTo>
                    <a:pt x="0" y="194041"/>
                  </a:lnTo>
                  <a:lnTo>
                    <a:pt x="0" y="0"/>
                  </a:lnTo>
                  <a:lnTo>
                    <a:pt x="1007391" y="0"/>
                  </a:lnTo>
                  <a:close/>
                </a:path>
              </a:pathLst>
            </a:custGeom>
            <a:solidFill>
              <a:srgbClr val="A60125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57150"/>
              <a:ext cx="1007391" cy="2511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6885501" y="9393095"/>
            <a:ext cx="1237468" cy="1051814"/>
            <a:chOff x="0" y="0"/>
            <a:chExt cx="325918" cy="27702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25918" cy="277021"/>
            </a:xfrm>
            <a:custGeom>
              <a:avLst/>
              <a:gdLst/>
              <a:ahLst/>
              <a:cxnLst/>
              <a:rect l="l" t="t" r="r" b="b"/>
              <a:pathLst>
                <a:path w="325918" h="277021">
                  <a:moveTo>
                    <a:pt x="68819" y="0"/>
                  </a:moveTo>
                  <a:lnTo>
                    <a:pt x="257099" y="0"/>
                  </a:lnTo>
                  <a:cubicBezTo>
                    <a:pt x="295106" y="0"/>
                    <a:pt x="325918" y="30811"/>
                    <a:pt x="325918" y="68819"/>
                  </a:cubicBezTo>
                  <a:lnTo>
                    <a:pt x="325918" y="208202"/>
                  </a:lnTo>
                  <a:cubicBezTo>
                    <a:pt x="325918" y="246210"/>
                    <a:pt x="295106" y="277021"/>
                    <a:pt x="257099" y="277021"/>
                  </a:cubicBezTo>
                  <a:lnTo>
                    <a:pt x="68819" y="277021"/>
                  </a:lnTo>
                  <a:cubicBezTo>
                    <a:pt x="30811" y="277021"/>
                    <a:pt x="0" y="246210"/>
                    <a:pt x="0" y="208202"/>
                  </a:cubicBezTo>
                  <a:lnTo>
                    <a:pt x="0" y="68819"/>
                  </a:lnTo>
                  <a:cubicBezTo>
                    <a:pt x="0" y="30811"/>
                    <a:pt x="30811" y="0"/>
                    <a:pt x="68819" y="0"/>
                  </a:cubicBezTo>
                  <a:close/>
                </a:path>
              </a:pathLst>
            </a:custGeom>
          </p:spPr>
        </p:sp>
        <p:sp>
          <p:nvSpPr>
            <p:cNvPr id="17" name="TextBox 17"/>
            <p:cNvSpPr txBox="1"/>
            <p:nvPr/>
          </p:nvSpPr>
          <p:spPr>
            <a:xfrm>
              <a:off x="0" y="-66675"/>
              <a:ext cx="325918" cy="3436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99"/>
                </a:lnSpc>
              </a:pPr>
              <a:r>
                <a:rPr lang="en-US" sz="3999">
                  <a:solidFill>
                    <a:srgbClr val="FFFFFF"/>
                  </a:solidFill>
                  <a:latin typeface="Anton"/>
                  <a:ea typeface="Anton"/>
                  <a:cs typeface="Anton"/>
                  <a:sym typeface="Anton"/>
                </a:rPr>
                <a:t>04</a:t>
              </a:r>
            </a:p>
          </p:txBody>
        </p:sp>
      </p:grpSp>
      <p:sp>
        <p:nvSpPr>
          <p:cNvPr id="18" name="Freeform 18"/>
          <p:cNvSpPr/>
          <p:nvPr/>
        </p:nvSpPr>
        <p:spPr>
          <a:xfrm rot="-7507823" flipH="1" flipV="1">
            <a:off x="94297" y="-1098343"/>
            <a:ext cx="3153345" cy="5280770"/>
          </a:xfrm>
          <a:custGeom>
            <a:avLst/>
            <a:gdLst/>
            <a:ahLst/>
            <a:cxnLst/>
            <a:rect l="l" t="t" r="r" b="b"/>
            <a:pathLst>
              <a:path w="3153345" h="5280770">
                <a:moveTo>
                  <a:pt x="3153345" y="5280770"/>
                </a:moveTo>
                <a:lnTo>
                  <a:pt x="0" y="5280770"/>
                </a:lnTo>
                <a:lnTo>
                  <a:pt x="0" y="0"/>
                </a:lnTo>
                <a:lnTo>
                  <a:pt x="3153345" y="0"/>
                </a:lnTo>
                <a:lnTo>
                  <a:pt x="3153345" y="5280770"/>
                </a:lnTo>
                <a:close/>
              </a:path>
            </a:pathLst>
          </a:custGeom>
          <a:blipFill>
            <a:blip r:embed="rId6">
              <a:alphaModFix amt="6999"/>
            </a:blip>
            <a:stretch>
              <a:fillRect r="-86449" b="-11335"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786141" y="1484892"/>
            <a:ext cx="15898954" cy="83184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Write your content here</a:t>
            </a: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</p:txBody>
      </p:sp>
      <p:sp>
        <p:nvSpPr>
          <p:cNvPr id="20" name="Freeform 20"/>
          <p:cNvSpPr/>
          <p:nvPr/>
        </p:nvSpPr>
        <p:spPr>
          <a:xfrm flipH="1">
            <a:off x="7742089" y="-24182"/>
            <a:ext cx="9109887" cy="10311182"/>
          </a:xfrm>
          <a:custGeom>
            <a:avLst/>
            <a:gdLst/>
            <a:ahLst/>
            <a:cxnLst/>
            <a:rect l="l" t="t" r="r" b="b"/>
            <a:pathLst>
              <a:path w="9109887" h="10311182">
                <a:moveTo>
                  <a:pt x="9109887" y="0"/>
                </a:moveTo>
                <a:lnTo>
                  <a:pt x="0" y="0"/>
                </a:lnTo>
                <a:lnTo>
                  <a:pt x="0" y="10311182"/>
                </a:lnTo>
                <a:lnTo>
                  <a:pt x="9109887" y="10311182"/>
                </a:lnTo>
                <a:lnTo>
                  <a:pt x="9109887" y="0"/>
                </a:lnTo>
                <a:close/>
              </a:path>
            </a:pathLst>
          </a:custGeom>
          <a:blipFill>
            <a:blip r:embed="rId7">
              <a:alphaModFix amt="10999"/>
            </a:blip>
            <a:stretch>
              <a:fillRect r="-18852" b="-86677"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563714" y="401563"/>
            <a:ext cx="12277972" cy="862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99"/>
              </a:lnSpc>
            </a:pPr>
            <a:r>
              <a:rPr lang="en-US" sz="6700" b="1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WHO ARE THE CUSTOMERS</a:t>
            </a:r>
          </a:p>
        </p:txBody>
      </p:sp>
      <p:sp>
        <p:nvSpPr>
          <p:cNvPr id="22" name="TextBox 22"/>
          <p:cNvSpPr txBox="1"/>
          <p:nvPr/>
        </p:nvSpPr>
        <p:spPr>
          <a:xfrm rot="-5400000">
            <a:off x="14373136" y="5381042"/>
            <a:ext cx="6503429" cy="465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35"/>
              </a:lnSpc>
            </a:pPr>
            <a:r>
              <a:rPr lang="en-US" sz="3500" b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TVET PITCHING</a:t>
            </a:r>
          </a:p>
        </p:txBody>
      </p:sp>
      <p:sp>
        <p:nvSpPr>
          <p:cNvPr id="23" name="Freeform 12">
            <a:extLst>
              <a:ext uri="{FF2B5EF4-FFF2-40B4-BE49-F238E27FC236}">
                <a16:creationId xmlns:a16="http://schemas.microsoft.com/office/drawing/2014/main" id="{91927274-0141-4993-B229-184A1D1E1818}"/>
              </a:ext>
            </a:extLst>
          </p:cNvPr>
          <p:cNvSpPr/>
          <p:nvPr/>
        </p:nvSpPr>
        <p:spPr>
          <a:xfrm>
            <a:off x="3124200" y="2400300"/>
            <a:ext cx="689769" cy="740691"/>
          </a:xfrm>
          <a:custGeom>
            <a:avLst/>
            <a:gdLst/>
            <a:ahLst/>
            <a:cxnLst/>
            <a:rect l="l" t="t" r="r" b="b"/>
            <a:pathLst>
              <a:path w="689769" h="740691">
                <a:moveTo>
                  <a:pt x="0" y="0"/>
                </a:moveTo>
                <a:lnTo>
                  <a:pt x="689769" y="0"/>
                </a:lnTo>
                <a:lnTo>
                  <a:pt x="689769" y="740691"/>
                </a:lnTo>
                <a:lnTo>
                  <a:pt x="0" y="7406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MY"/>
          </a:p>
        </p:txBody>
      </p:sp>
      <p:sp>
        <p:nvSpPr>
          <p:cNvPr id="24" name="Freeform 13">
            <a:extLst>
              <a:ext uri="{FF2B5EF4-FFF2-40B4-BE49-F238E27FC236}">
                <a16:creationId xmlns:a16="http://schemas.microsoft.com/office/drawing/2014/main" id="{49C21298-F58A-461B-A899-A302C7E26A9C}"/>
              </a:ext>
            </a:extLst>
          </p:cNvPr>
          <p:cNvSpPr/>
          <p:nvPr/>
        </p:nvSpPr>
        <p:spPr>
          <a:xfrm>
            <a:off x="3124200" y="3278639"/>
            <a:ext cx="689769" cy="740691"/>
          </a:xfrm>
          <a:custGeom>
            <a:avLst/>
            <a:gdLst/>
            <a:ahLst/>
            <a:cxnLst/>
            <a:rect l="l" t="t" r="r" b="b"/>
            <a:pathLst>
              <a:path w="689769" h="740691">
                <a:moveTo>
                  <a:pt x="0" y="0"/>
                </a:moveTo>
                <a:lnTo>
                  <a:pt x="689769" y="0"/>
                </a:lnTo>
                <a:lnTo>
                  <a:pt x="689769" y="740692"/>
                </a:lnTo>
                <a:lnTo>
                  <a:pt x="0" y="74069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MY"/>
          </a:p>
        </p:txBody>
      </p:sp>
      <p:sp>
        <p:nvSpPr>
          <p:cNvPr id="25" name="Freeform 14">
            <a:extLst>
              <a:ext uri="{FF2B5EF4-FFF2-40B4-BE49-F238E27FC236}">
                <a16:creationId xmlns:a16="http://schemas.microsoft.com/office/drawing/2014/main" id="{DD7145EA-705F-4D5F-A39E-BDD130766219}"/>
              </a:ext>
            </a:extLst>
          </p:cNvPr>
          <p:cNvSpPr/>
          <p:nvPr/>
        </p:nvSpPr>
        <p:spPr>
          <a:xfrm>
            <a:off x="3124200" y="4156979"/>
            <a:ext cx="689769" cy="740691"/>
          </a:xfrm>
          <a:custGeom>
            <a:avLst/>
            <a:gdLst/>
            <a:ahLst/>
            <a:cxnLst/>
            <a:rect l="l" t="t" r="r" b="b"/>
            <a:pathLst>
              <a:path w="689769" h="740691">
                <a:moveTo>
                  <a:pt x="0" y="0"/>
                </a:moveTo>
                <a:lnTo>
                  <a:pt x="689769" y="0"/>
                </a:lnTo>
                <a:lnTo>
                  <a:pt x="689769" y="740691"/>
                </a:lnTo>
                <a:lnTo>
                  <a:pt x="0" y="7406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MY"/>
          </a:p>
        </p:txBody>
      </p:sp>
      <p:sp>
        <p:nvSpPr>
          <p:cNvPr id="26" name="TextBox 15">
            <a:extLst>
              <a:ext uri="{FF2B5EF4-FFF2-40B4-BE49-F238E27FC236}">
                <a16:creationId xmlns:a16="http://schemas.microsoft.com/office/drawing/2014/main" id="{CDDF1909-571F-403A-9BB6-103DDBC23BC0}"/>
              </a:ext>
            </a:extLst>
          </p:cNvPr>
          <p:cNvSpPr txBox="1"/>
          <p:nvPr/>
        </p:nvSpPr>
        <p:spPr>
          <a:xfrm>
            <a:off x="4151793" y="2588462"/>
            <a:ext cx="8716710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699"/>
              </a:lnSpc>
              <a:spcBef>
                <a:spcPct val="0"/>
              </a:spcBef>
            </a:pPr>
            <a:r>
              <a:rPr lang="en-US" sz="2699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List down your target market.</a:t>
            </a:r>
          </a:p>
        </p:txBody>
      </p:sp>
      <p:sp>
        <p:nvSpPr>
          <p:cNvPr id="27" name="TextBox 16">
            <a:extLst>
              <a:ext uri="{FF2B5EF4-FFF2-40B4-BE49-F238E27FC236}">
                <a16:creationId xmlns:a16="http://schemas.microsoft.com/office/drawing/2014/main" id="{246438BB-F0F9-4A9B-B440-CBCD399795FF}"/>
              </a:ext>
            </a:extLst>
          </p:cNvPr>
          <p:cNvSpPr txBox="1"/>
          <p:nvPr/>
        </p:nvSpPr>
        <p:spPr>
          <a:xfrm>
            <a:off x="4151793" y="3223285"/>
            <a:ext cx="8716710" cy="938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2699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Highlight potential customers that you have approached and tell us their response.</a:t>
            </a:r>
          </a:p>
        </p:txBody>
      </p:sp>
      <p:sp>
        <p:nvSpPr>
          <p:cNvPr id="28" name="TextBox 17">
            <a:extLst>
              <a:ext uri="{FF2B5EF4-FFF2-40B4-BE49-F238E27FC236}">
                <a16:creationId xmlns:a16="http://schemas.microsoft.com/office/drawing/2014/main" id="{467F6D13-5582-4C86-9BCA-A696E600B474}"/>
              </a:ext>
            </a:extLst>
          </p:cNvPr>
          <p:cNvSpPr txBox="1"/>
          <p:nvPr/>
        </p:nvSpPr>
        <p:spPr>
          <a:xfrm>
            <a:off x="4151793" y="4275856"/>
            <a:ext cx="8716710" cy="455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2699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What is the innovation value in your product?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16851976" y="1484614"/>
            <a:ext cx="1460023" cy="8821436"/>
          </a:xfrm>
          <a:custGeom>
            <a:avLst/>
            <a:gdLst/>
            <a:ahLst/>
            <a:cxnLst/>
            <a:rect l="l" t="t" r="r" b="b"/>
            <a:pathLst>
              <a:path w="1460023" h="8821436">
                <a:moveTo>
                  <a:pt x="1460024" y="8821436"/>
                </a:moveTo>
                <a:lnTo>
                  <a:pt x="0" y="8821436"/>
                </a:lnTo>
                <a:lnTo>
                  <a:pt x="0" y="0"/>
                </a:lnTo>
                <a:lnTo>
                  <a:pt x="1460024" y="0"/>
                </a:lnTo>
                <a:lnTo>
                  <a:pt x="1460024" y="8821436"/>
                </a:lnTo>
                <a:close/>
              </a:path>
            </a:pathLst>
          </a:custGeom>
          <a:blipFill>
            <a:blip r:embed="rId2"/>
            <a:stretch>
              <a:fillRect l="-16316" r="-487881"/>
            </a:stretch>
          </a:blipFill>
        </p:spPr>
      </p:sp>
      <p:grpSp>
        <p:nvGrpSpPr>
          <p:cNvPr id="3" name="Group 3"/>
          <p:cNvGrpSpPr/>
          <p:nvPr/>
        </p:nvGrpSpPr>
        <p:grpSpPr>
          <a:xfrm rot="-5400000">
            <a:off x="8746035" y="947264"/>
            <a:ext cx="564856" cy="18614324"/>
            <a:chOff x="0" y="0"/>
            <a:chExt cx="148769" cy="490253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48769" cy="4902538"/>
            </a:xfrm>
            <a:custGeom>
              <a:avLst/>
              <a:gdLst/>
              <a:ahLst/>
              <a:cxnLst/>
              <a:rect l="l" t="t" r="r" b="b"/>
              <a:pathLst>
                <a:path w="148769" h="4902538">
                  <a:moveTo>
                    <a:pt x="74384" y="0"/>
                  </a:moveTo>
                  <a:lnTo>
                    <a:pt x="74384" y="0"/>
                  </a:lnTo>
                  <a:cubicBezTo>
                    <a:pt x="115466" y="0"/>
                    <a:pt x="148769" y="33303"/>
                    <a:pt x="148769" y="74384"/>
                  </a:cubicBezTo>
                  <a:lnTo>
                    <a:pt x="148769" y="4828154"/>
                  </a:lnTo>
                  <a:cubicBezTo>
                    <a:pt x="148769" y="4869235"/>
                    <a:pt x="115466" y="4902538"/>
                    <a:pt x="74384" y="4902538"/>
                  </a:cubicBezTo>
                  <a:lnTo>
                    <a:pt x="74384" y="4902538"/>
                  </a:lnTo>
                  <a:cubicBezTo>
                    <a:pt x="33303" y="4902538"/>
                    <a:pt x="0" y="4869235"/>
                    <a:pt x="0" y="4828154"/>
                  </a:cubicBezTo>
                  <a:lnTo>
                    <a:pt x="0" y="74384"/>
                  </a:lnTo>
                  <a:cubicBezTo>
                    <a:pt x="0" y="33303"/>
                    <a:pt x="33303" y="0"/>
                    <a:pt x="7438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4C0203">
                    <a:alpha val="100000"/>
                  </a:srgbClr>
                </a:gs>
                <a:gs pos="100000">
                  <a:srgbClr val="8C1702">
                    <a:alpha val="0"/>
                  </a:srgbClr>
                </a:gs>
              </a:gsLst>
              <a:lin ang="0"/>
            </a:gra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48769" cy="49406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201189" y="28575"/>
            <a:ext cx="4086811" cy="1456039"/>
            <a:chOff x="0" y="0"/>
            <a:chExt cx="5449082" cy="1941385"/>
          </a:xfrm>
        </p:grpSpPr>
        <p:sp>
          <p:nvSpPr>
            <p:cNvPr id="7" name="Freeform 7"/>
            <p:cNvSpPr/>
            <p:nvPr/>
          </p:nvSpPr>
          <p:spPr>
            <a:xfrm>
              <a:off x="313000" y="0"/>
              <a:ext cx="5136082" cy="1433338"/>
            </a:xfrm>
            <a:custGeom>
              <a:avLst/>
              <a:gdLst/>
              <a:ahLst/>
              <a:cxnLst/>
              <a:rect l="l" t="t" r="r" b="b"/>
              <a:pathLst>
                <a:path w="5136082" h="1433338">
                  <a:moveTo>
                    <a:pt x="0" y="0"/>
                  </a:moveTo>
                  <a:lnTo>
                    <a:pt x="5136082" y="0"/>
                  </a:lnTo>
                  <a:lnTo>
                    <a:pt x="5136082" y="1433338"/>
                  </a:lnTo>
                  <a:lnTo>
                    <a:pt x="0" y="14333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5770" t="-121097" r="-55457" b="-187646"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3458720" y="942416"/>
              <a:ext cx="1901462" cy="998969"/>
            </a:xfrm>
            <a:custGeom>
              <a:avLst/>
              <a:gdLst/>
              <a:ahLst/>
              <a:cxnLst/>
              <a:rect l="l" t="t" r="r" b="b"/>
              <a:pathLst>
                <a:path w="1901462" h="998969">
                  <a:moveTo>
                    <a:pt x="0" y="0"/>
                  </a:moveTo>
                  <a:lnTo>
                    <a:pt x="1901462" y="0"/>
                  </a:lnTo>
                  <a:lnTo>
                    <a:pt x="1901462" y="998969"/>
                  </a:lnTo>
                  <a:lnTo>
                    <a:pt x="0" y="9989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97619" t="-121097" r="-5902" b="-187646"/>
              </a:stretch>
            </a:blipFill>
          </p:spPr>
        </p:sp>
        <p:sp>
          <p:nvSpPr>
            <p:cNvPr id="9" name="TextBox 9"/>
            <p:cNvSpPr txBox="1"/>
            <p:nvPr/>
          </p:nvSpPr>
          <p:spPr>
            <a:xfrm>
              <a:off x="0" y="1215438"/>
              <a:ext cx="3589614" cy="4845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89"/>
                </a:lnSpc>
              </a:pPr>
              <a:r>
                <a:rPr lang="en-US" sz="1526" spc="56">
                  <a:solidFill>
                    <a:srgbClr val="FCBD10"/>
                  </a:solidFill>
                  <a:latin typeface="League Gothic"/>
                  <a:ea typeface="League Gothic"/>
                  <a:cs typeface="League Gothic"/>
                  <a:sym typeface="League Gothic"/>
                </a:rPr>
                <a:t>International Innovation and Invention Competition Through Exhibition</a:t>
              </a:r>
            </a:p>
          </p:txBody>
        </p:sp>
      </p:grpSp>
      <p:sp>
        <p:nvSpPr>
          <p:cNvPr id="10" name="Freeform 10"/>
          <p:cNvSpPr/>
          <p:nvPr/>
        </p:nvSpPr>
        <p:spPr>
          <a:xfrm flipH="1">
            <a:off x="16851976" y="1484614"/>
            <a:ext cx="1436024" cy="8802386"/>
          </a:xfrm>
          <a:custGeom>
            <a:avLst/>
            <a:gdLst/>
            <a:ahLst/>
            <a:cxnLst/>
            <a:rect l="l" t="t" r="r" b="b"/>
            <a:pathLst>
              <a:path w="1436024" h="8802386">
                <a:moveTo>
                  <a:pt x="1436024" y="0"/>
                </a:moveTo>
                <a:lnTo>
                  <a:pt x="0" y="0"/>
                </a:lnTo>
                <a:lnTo>
                  <a:pt x="0" y="8802386"/>
                </a:lnTo>
                <a:lnTo>
                  <a:pt x="1436024" y="8802386"/>
                </a:lnTo>
                <a:lnTo>
                  <a:pt x="1436024" y="0"/>
                </a:lnTo>
                <a:close/>
              </a:path>
            </a:pathLst>
          </a:custGeom>
          <a:blipFill>
            <a:blip r:embed="rId4">
              <a:alphaModFix amt="64000"/>
            </a:blip>
            <a:stretch>
              <a:fillRect l="-1226" r="-233451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244594" y="7553179"/>
            <a:ext cx="2067405" cy="2067405"/>
          </a:xfrm>
          <a:custGeom>
            <a:avLst/>
            <a:gdLst/>
            <a:ahLst/>
            <a:cxnLst/>
            <a:rect l="l" t="t" r="r" b="b"/>
            <a:pathLst>
              <a:path w="2067405" h="2067405">
                <a:moveTo>
                  <a:pt x="0" y="0"/>
                </a:moveTo>
                <a:lnTo>
                  <a:pt x="2067406" y="0"/>
                </a:lnTo>
                <a:lnTo>
                  <a:pt x="2067406" y="2067406"/>
                </a:lnTo>
                <a:lnTo>
                  <a:pt x="0" y="206740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 rot="-10800000">
            <a:off x="16659695" y="9274056"/>
            <a:ext cx="3371660" cy="1031994"/>
            <a:chOff x="0" y="0"/>
            <a:chExt cx="1007391" cy="30834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007391" cy="308341"/>
            </a:xfrm>
            <a:custGeom>
              <a:avLst/>
              <a:gdLst/>
              <a:ahLst/>
              <a:cxnLst/>
              <a:rect l="l" t="t" r="r" b="b"/>
              <a:pathLst>
                <a:path w="1007391" h="308341">
                  <a:moveTo>
                    <a:pt x="1007391" y="0"/>
                  </a:moveTo>
                  <a:lnTo>
                    <a:pt x="1007391" y="194041"/>
                  </a:lnTo>
                  <a:lnTo>
                    <a:pt x="503696" y="308341"/>
                  </a:lnTo>
                  <a:lnTo>
                    <a:pt x="0" y="194041"/>
                  </a:lnTo>
                  <a:lnTo>
                    <a:pt x="0" y="0"/>
                  </a:lnTo>
                  <a:lnTo>
                    <a:pt x="1007391" y="0"/>
                  </a:lnTo>
                  <a:close/>
                </a:path>
              </a:pathLst>
            </a:custGeom>
            <a:solidFill>
              <a:srgbClr val="A60125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57150"/>
              <a:ext cx="1007391" cy="2511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6885501" y="9393095"/>
            <a:ext cx="1237468" cy="1051814"/>
            <a:chOff x="0" y="0"/>
            <a:chExt cx="325918" cy="27702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25918" cy="277021"/>
            </a:xfrm>
            <a:custGeom>
              <a:avLst/>
              <a:gdLst/>
              <a:ahLst/>
              <a:cxnLst/>
              <a:rect l="l" t="t" r="r" b="b"/>
              <a:pathLst>
                <a:path w="325918" h="277021">
                  <a:moveTo>
                    <a:pt x="68819" y="0"/>
                  </a:moveTo>
                  <a:lnTo>
                    <a:pt x="257099" y="0"/>
                  </a:lnTo>
                  <a:cubicBezTo>
                    <a:pt x="295106" y="0"/>
                    <a:pt x="325918" y="30811"/>
                    <a:pt x="325918" y="68819"/>
                  </a:cubicBezTo>
                  <a:lnTo>
                    <a:pt x="325918" y="208202"/>
                  </a:lnTo>
                  <a:cubicBezTo>
                    <a:pt x="325918" y="246210"/>
                    <a:pt x="295106" y="277021"/>
                    <a:pt x="257099" y="277021"/>
                  </a:cubicBezTo>
                  <a:lnTo>
                    <a:pt x="68819" y="277021"/>
                  </a:lnTo>
                  <a:cubicBezTo>
                    <a:pt x="30811" y="277021"/>
                    <a:pt x="0" y="246210"/>
                    <a:pt x="0" y="208202"/>
                  </a:cubicBezTo>
                  <a:lnTo>
                    <a:pt x="0" y="68819"/>
                  </a:lnTo>
                  <a:cubicBezTo>
                    <a:pt x="0" y="30811"/>
                    <a:pt x="30811" y="0"/>
                    <a:pt x="68819" y="0"/>
                  </a:cubicBezTo>
                  <a:close/>
                </a:path>
              </a:pathLst>
            </a:custGeom>
          </p:spPr>
        </p:sp>
        <p:sp>
          <p:nvSpPr>
            <p:cNvPr id="17" name="TextBox 17"/>
            <p:cNvSpPr txBox="1"/>
            <p:nvPr/>
          </p:nvSpPr>
          <p:spPr>
            <a:xfrm>
              <a:off x="0" y="-66675"/>
              <a:ext cx="325918" cy="3436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99"/>
                </a:lnSpc>
              </a:pPr>
              <a:r>
                <a:rPr lang="en-US" sz="3999">
                  <a:solidFill>
                    <a:srgbClr val="FFFFFF"/>
                  </a:solidFill>
                  <a:latin typeface="Anton"/>
                  <a:ea typeface="Anton"/>
                  <a:cs typeface="Anton"/>
                  <a:sym typeface="Anton"/>
                </a:rPr>
                <a:t>05</a:t>
              </a:r>
            </a:p>
          </p:txBody>
        </p:sp>
      </p:grpSp>
      <p:sp>
        <p:nvSpPr>
          <p:cNvPr id="18" name="Freeform 18"/>
          <p:cNvSpPr/>
          <p:nvPr/>
        </p:nvSpPr>
        <p:spPr>
          <a:xfrm rot="-7507823" flipH="1" flipV="1">
            <a:off x="94297" y="-1098343"/>
            <a:ext cx="3153345" cy="5280770"/>
          </a:xfrm>
          <a:custGeom>
            <a:avLst/>
            <a:gdLst/>
            <a:ahLst/>
            <a:cxnLst/>
            <a:rect l="l" t="t" r="r" b="b"/>
            <a:pathLst>
              <a:path w="3153345" h="5280770">
                <a:moveTo>
                  <a:pt x="3153345" y="5280770"/>
                </a:moveTo>
                <a:lnTo>
                  <a:pt x="0" y="5280770"/>
                </a:lnTo>
                <a:lnTo>
                  <a:pt x="0" y="0"/>
                </a:lnTo>
                <a:lnTo>
                  <a:pt x="3153345" y="0"/>
                </a:lnTo>
                <a:lnTo>
                  <a:pt x="3153345" y="5280770"/>
                </a:lnTo>
                <a:close/>
              </a:path>
            </a:pathLst>
          </a:custGeom>
          <a:blipFill>
            <a:blip r:embed="rId6">
              <a:alphaModFix amt="6999"/>
            </a:blip>
            <a:stretch>
              <a:fillRect r="-86449" b="-11335"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760741" y="1484892"/>
            <a:ext cx="15898954" cy="83184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Write your content here</a:t>
            </a: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</p:txBody>
      </p:sp>
      <p:sp>
        <p:nvSpPr>
          <p:cNvPr id="20" name="Freeform 20"/>
          <p:cNvSpPr/>
          <p:nvPr/>
        </p:nvSpPr>
        <p:spPr>
          <a:xfrm flipH="1">
            <a:off x="7742089" y="-24182"/>
            <a:ext cx="9109887" cy="10311182"/>
          </a:xfrm>
          <a:custGeom>
            <a:avLst/>
            <a:gdLst/>
            <a:ahLst/>
            <a:cxnLst/>
            <a:rect l="l" t="t" r="r" b="b"/>
            <a:pathLst>
              <a:path w="9109887" h="10311182">
                <a:moveTo>
                  <a:pt x="9109887" y="0"/>
                </a:moveTo>
                <a:lnTo>
                  <a:pt x="0" y="0"/>
                </a:lnTo>
                <a:lnTo>
                  <a:pt x="0" y="10311182"/>
                </a:lnTo>
                <a:lnTo>
                  <a:pt x="9109887" y="10311182"/>
                </a:lnTo>
                <a:lnTo>
                  <a:pt x="9109887" y="0"/>
                </a:lnTo>
                <a:close/>
              </a:path>
            </a:pathLst>
          </a:custGeom>
          <a:blipFill>
            <a:blip r:embed="rId7">
              <a:alphaModFix amt="10999"/>
            </a:blip>
            <a:stretch>
              <a:fillRect r="-18852" b="-86677"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563714" y="401563"/>
            <a:ext cx="12277972" cy="862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99"/>
              </a:lnSpc>
            </a:pPr>
            <a:r>
              <a:rPr lang="en-US" sz="6700" b="1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HOW WE MAKE MONEY</a:t>
            </a:r>
          </a:p>
        </p:txBody>
      </p:sp>
      <p:sp>
        <p:nvSpPr>
          <p:cNvPr id="22" name="TextBox 22"/>
          <p:cNvSpPr txBox="1"/>
          <p:nvPr/>
        </p:nvSpPr>
        <p:spPr>
          <a:xfrm rot="-5400000">
            <a:off x="14373136" y="5381042"/>
            <a:ext cx="6503429" cy="465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35"/>
              </a:lnSpc>
            </a:pPr>
            <a:r>
              <a:rPr lang="en-US" sz="3500" b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TVET PITCHING</a:t>
            </a:r>
          </a:p>
        </p:txBody>
      </p:sp>
      <p:sp>
        <p:nvSpPr>
          <p:cNvPr id="23" name="Freeform 11">
            <a:extLst>
              <a:ext uri="{FF2B5EF4-FFF2-40B4-BE49-F238E27FC236}">
                <a16:creationId xmlns:a16="http://schemas.microsoft.com/office/drawing/2014/main" id="{A6A407C6-A394-46F0-B2CA-29D9DD0C7EEC}"/>
              </a:ext>
            </a:extLst>
          </p:cNvPr>
          <p:cNvSpPr/>
          <p:nvPr/>
        </p:nvSpPr>
        <p:spPr>
          <a:xfrm>
            <a:off x="3025927" y="2430760"/>
            <a:ext cx="689769" cy="740691"/>
          </a:xfrm>
          <a:custGeom>
            <a:avLst/>
            <a:gdLst/>
            <a:ahLst/>
            <a:cxnLst/>
            <a:rect l="l" t="t" r="r" b="b"/>
            <a:pathLst>
              <a:path w="689769" h="740691">
                <a:moveTo>
                  <a:pt x="0" y="0"/>
                </a:moveTo>
                <a:lnTo>
                  <a:pt x="689769" y="0"/>
                </a:lnTo>
                <a:lnTo>
                  <a:pt x="689769" y="740691"/>
                </a:lnTo>
                <a:lnTo>
                  <a:pt x="0" y="7406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MY"/>
          </a:p>
        </p:txBody>
      </p:sp>
      <p:sp>
        <p:nvSpPr>
          <p:cNvPr id="24" name="Freeform 12">
            <a:extLst>
              <a:ext uri="{FF2B5EF4-FFF2-40B4-BE49-F238E27FC236}">
                <a16:creationId xmlns:a16="http://schemas.microsoft.com/office/drawing/2014/main" id="{572B8A89-CCE8-4B17-B172-7879B80A6CFF}"/>
              </a:ext>
            </a:extLst>
          </p:cNvPr>
          <p:cNvSpPr/>
          <p:nvPr/>
        </p:nvSpPr>
        <p:spPr>
          <a:xfrm>
            <a:off x="3025927" y="3309099"/>
            <a:ext cx="689769" cy="740691"/>
          </a:xfrm>
          <a:custGeom>
            <a:avLst/>
            <a:gdLst/>
            <a:ahLst/>
            <a:cxnLst/>
            <a:rect l="l" t="t" r="r" b="b"/>
            <a:pathLst>
              <a:path w="689769" h="740691">
                <a:moveTo>
                  <a:pt x="0" y="0"/>
                </a:moveTo>
                <a:lnTo>
                  <a:pt x="689769" y="0"/>
                </a:lnTo>
                <a:lnTo>
                  <a:pt x="689769" y="740692"/>
                </a:lnTo>
                <a:lnTo>
                  <a:pt x="0" y="74069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MY"/>
          </a:p>
        </p:txBody>
      </p:sp>
      <p:sp>
        <p:nvSpPr>
          <p:cNvPr id="25" name="Freeform 13">
            <a:extLst>
              <a:ext uri="{FF2B5EF4-FFF2-40B4-BE49-F238E27FC236}">
                <a16:creationId xmlns:a16="http://schemas.microsoft.com/office/drawing/2014/main" id="{05EA60A1-4029-4925-A226-842FDABDA637}"/>
              </a:ext>
            </a:extLst>
          </p:cNvPr>
          <p:cNvSpPr/>
          <p:nvPr/>
        </p:nvSpPr>
        <p:spPr>
          <a:xfrm>
            <a:off x="3025927" y="4187439"/>
            <a:ext cx="689769" cy="740691"/>
          </a:xfrm>
          <a:custGeom>
            <a:avLst/>
            <a:gdLst/>
            <a:ahLst/>
            <a:cxnLst/>
            <a:rect l="l" t="t" r="r" b="b"/>
            <a:pathLst>
              <a:path w="689769" h="740691">
                <a:moveTo>
                  <a:pt x="0" y="0"/>
                </a:moveTo>
                <a:lnTo>
                  <a:pt x="689769" y="0"/>
                </a:lnTo>
                <a:lnTo>
                  <a:pt x="689769" y="740691"/>
                </a:lnTo>
                <a:lnTo>
                  <a:pt x="0" y="7406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MY"/>
          </a:p>
        </p:txBody>
      </p:sp>
      <p:sp>
        <p:nvSpPr>
          <p:cNvPr id="26" name="TextBox 14">
            <a:extLst>
              <a:ext uri="{FF2B5EF4-FFF2-40B4-BE49-F238E27FC236}">
                <a16:creationId xmlns:a16="http://schemas.microsoft.com/office/drawing/2014/main" id="{0D4A2B85-CC9A-4C12-BF73-15111B20576D}"/>
              </a:ext>
            </a:extLst>
          </p:cNvPr>
          <p:cNvSpPr txBox="1"/>
          <p:nvPr/>
        </p:nvSpPr>
        <p:spPr>
          <a:xfrm>
            <a:off x="4053520" y="2487910"/>
            <a:ext cx="8716710" cy="678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699"/>
              </a:lnSpc>
              <a:spcBef>
                <a:spcPct val="0"/>
              </a:spcBef>
            </a:pPr>
            <a:r>
              <a:rPr lang="en-US" sz="26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How are you selling this product to your customers?</a:t>
            </a:r>
          </a:p>
        </p:txBody>
      </p:sp>
      <p:sp>
        <p:nvSpPr>
          <p:cNvPr id="27" name="TextBox 15">
            <a:extLst>
              <a:ext uri="{FF2B5EF4-FFF2-40B4-BE49-F238E27FC236}">
                <a16:creationId xmlns:a16="http://schemas.microsoft.com/office/drawing/2014/main" id="{1ED75FC1-4384-4FE2-BDDF-79DC97AD9649}"/>
              </a:ext>
            </a:extLst>
          </p:cNvPr>
          <p:cNvSpPr txBox="1"/>
          <p:nvPr/>
        </p:nvSpPr>
        <p:spPr>
          <a:xfrm>
            <a:off x="4053520" y="3427976"/>
            <a:ext cx="8716710" cy="455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26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What are your pricing strategy?</a:t>
            </a:r>
          </a:p>
        </p:txBody>
      </p:sp>
      <p:sp>
        <p:nvSpPr>
          <p:cNvPr id="28" name="TextBox 16">
            <a:extLst>
              <a:ext uri="{FF2B5EF4-FFF2-40B4-BE49-F238E27FC236}">
                <a16:creationId xmlns:a16="http://schemas.microsoft.com/office/drawing/2014/main" id="{90CD16E4-9046-4243-B577-32B9E68A7870}"/>
              </a:ext>
            </a:extLst>
          </p:cNvPr>
          <p:cNvSpPr txBox="1"/>
          <p:nvPr/>
        </p:nvSpPr>
        <p:spPr>
          <a:xfrm>
            <a:off x="4053520" y="4306316"/>
            <a:ext cx="8716710" cy="455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26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Do you have multiple revenue streams?</a:t>
            </a:r>
          </a:p>
        </p:txBody>
      </p:sp>
      <p:sp>
        <p:nvSpPr>
          <p:cNvPr id="29" name="Freeform 27">
            <a:extLst>
              <a:ext uri="{FF2B5EF4-FFF2-40B4-BE49-F238E27FC236}">
                <a16:creationId xmlns:a16="http://schemas.microsoft.com/office/drawing/2014/main" id="{0EC92A0D-8870-47C5-BE62-F1338726D97A}"/>
              </a:ext>
            </a:extLst>
          </p:cNvPr>
          <p:cNvSpPr/>
          <p:nvPr/>
        </p:nvSpPr>
        <p:spPr>
          <a:xfrm>
            <a:off x="3025927" y="5061480"/>
            <a:ext cx="689769" cy="740691"/>
          </a:xfrm>
          <a:custGeom>
            <a:avLst/>
            <a:gdLst/>
            <a:ahLst/>
            <a:cxnLst/>
            <a:rect l="l" t="t" r="r" b="b"/>
            <a:pathLst>
              <a:path w="689769" h="740691">
                <a:moveTo>
                  <a:pt x="0" y="0"/>
                </a:moveTo>
                <a:lnTo>
                  <a:pt x="689769" y="0"/>
                </a:lnTo>
                <a:lnTo>
                  <a:pt x="689769" y="740691"/>
                </a:lnTo>
                <a:lnTo>
                  <a:pt x="0" y="7406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MY"/>
          </a:p>
        </p:txBody>
      </p:sp>
      <p:sp>
        <p:nvSpPr>
          <p:cNvPr id="30" name="TextBox 28">
            <a:extLst>
              <a:ext uri="{FF2B5EF4-FFF2-40B4-BE49-F238E27FC236}">
                <a16:creationId xmlns:a16="http://schemas.microsoft.com/office/drawing/2014/main" id="{A982A235-06AA-43AF-A3FB-AD99498921A6}"/>
              </a:ext>
            </a:extLst>
          </p:cNvPr>
          <p:cNvSpPr txBox="1"/>
          <p:nvPr/>
        </p:nvSpPr>
        <p:spPr>
          <a:xfrm>
            <a:off x="4041752" y="4942232"/>
            <a:ext cx="8716710" cy="931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2699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Are you able to stay competitive with the pricing structure?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16851976" y="1484614"/>
            <a:ext cx="1460023" cy="8821436"/>
          </a:xfrm>
          <a:custGeom>
            <a:avLst/>
            <a:gdLst/>
            <a:ahLst/>
            <a:cxnLst/>
            <a:rect l="l" t="t" r="r" b="b"/>
            <a:pathLst>
              <a:path w="1460023" h="8821436">
                <a:moveTo>
                  <a:pt x="1460024" y="8821436"/>
                </a:moveTo>
                <a:lnTo>
                  <a:pt x="0" y="8821436"/>
                </a:lnTo>
                <a:lnTo>
                  <a:pt x="0" y="0"/>
                </a:lnTo>
                <a:lnTo>
                  <a:pt x="1460024" y="0"/>
                </a:lnTo>
                <a:lnTo>
                  <a:pt x="1460024" y="8821436"/>
                </a:lnTo>
                <a:close/>
              </a:path>
            </a:pathLst>
          </a:custGeom>
          <a:blipFill>
            <a:blip r:embed="rId2"/>
            <a:stretch>
              <a:fillRect l="-16316" r="-487881"/>
            </a:stretch>
          </a:blipFill>
        </p:spPr>
      </p:sp>
      <p:grpSp>
        <p:nvGrpSpPr>
          <p:cNvPr id="3" name="Group 3"/>
          <p:cNvGrpSpPr/>
          <p:nvPr/>
        </p:nvGrpSpPr>
        <p:grpSpPr>
          <a:xfrm rot="-5400000">
            <a:off x="8746035" y="947264"/>
            <a:ext cx="564856" cy="18614324"/>
            <a:chOff x="0" y="0"/>
            <a:chExt cx="148769" cy="490253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48769" cy="4902538"/>
            </a:xfrm>
            <a:custGeom>
              <a:avLst/>
              <a:gdLst/>
              <a:ahLst/>
              <a:cxnLst/>
              <a:rect l="l" t="t" r="r" b="b"/>
              <a:pathLst>
                <a:path w="148769" h="4902538">
                  <a:moveTo>
                    <a:pt x="74384" y="0"/>
                  </a:moveTo>
                  <a:lnTo>
                    <a:pt x="74384" y="0"/>
                  </a:lnTo>
                  <a:cubicBezTo>
                    <a:pt x="115466" y="0"/>
                    <a:pt x="148769" y="33303"/>
                    <a:pt x="148769" y="74384"/>
                  </a:cubicBezTo>
                  <a:lnTo>
                    <a:pt x="148769" y="4828154"/>
                  </a:lnTo>
                  <a:cubicBezTo>
                    <a:pt x="148769" y="4869235"/>
                    <a:pt x="115466" y="4902538"/>
                    <a:pt x="74384" y="4902538"/>
                  </a:cubicBezTo>
                  <a:lnTo>
                    <a:pt x="74384" y="4902538"/>
                  </a:lnTo>
                  <a:cubicBezTo>
                    <a:pt x="33303" y="4902538"/>
                    <a:pt x="0" y="4869235"/>
                    <a:pt x="0" y="4828154"/>
                  </a:cubicBezTo>
                  <a:lnTo>
                    <a:pt x="0" y="74384"/>
                  </a:lnTo>
                  <a:cubicBezTo>
                    <a:pt x="0" y="33303"/>
                    <a:pt x="33303" y="0"/>
                    <a:pt x="7438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4C0203">
                    <a:alpha val="100000"/>
                  </a:srgbClr>
                </a:gs>
                <a:gs pos="100000">
                  <a:srgbClr val="8C1702">
                    <a:alpha val="0"/>
                  </a:srgbClr>
                </a:gs>
              </a:gsLst>
              <a:lin ang="0"/>
            </a:gra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48769" cy="49406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201189" y="28575"/>
            <a:ext cx="4086811" cy="1456039"/>
            <a:chOff x="0" y="0"/>
            <a:chExt cx="5449082" cy="1941385"/>
          </a:xfrm>
        </p:grpSpPr>
        <p:sp>
          <p:nvSpPr>
            <p:cNvPr id="7" name="Freeform 7"/>
            <p:cNvSpPr/>
            <p:nvPr/>
          </p:nvSpPr>
          <p:spPr>
            <a:xfrm>
              <a:off x="313000" y="0"/>
              <a:ext cx="5136082" cy="1433338"/>
            </a:xfrm>
            <a:custGeom>
              <a:avLst/>
              <a:gdLst/>
              <a:ahLst/>
              <a:cxnLst/>
              <a:rect l="l" t="t" r="r" b="b"/>
              <a:pathLst>
                <a:path w="5136082" h="1433338">
                  <a:moveTo>
                    <a:pt x="0" y="0"/>
                  </a:moveTo>
                  <a:lnTo>
                    <a:pt x="5136082" y="0"/>
                  </a:lnTo>
                  <a:lnTo>
                    <a:pt x="5136082" y="1433338"/>
                  </a:lnTo>
                  <a:lnTo>
                    <a:pt x="0" y="14333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5770" t="-121097" r="-55457" b="-187646"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3458720" y="942416"/>
              <a:ext cx="1901462" cy="998969"/>
            </a:xfrm>
            <a:custGeom>
              <a:avLst/>
              <a:gdLst/>
              <a:ahLst/>
              <a:cxnLst/>
              <a:rect l="l" t="t" r="r" b="b"/>
              <a:pathLst>
                <a:path w="1901462" h="998969">
                  <a:moveTo>
                    <a:pt x="0" y="0"/>
                  </a:moveTo>
                  <a:lnTo>
                    <a:pt x="1901462" y="0"/>
                  </a:lnTo>
                  <a:lnTo>
                    <a:pt x="1901462" y="998969"/>
                  </a:lnTo>
                  <a:lnTo>
                    <a:pt x="0" y="9989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97619" t="-121097" r="-5902" b="-187646"/>
              </a:stretch>
            </a:blipFill>
          </p:spPr>
        </p:sp>
        <p:sp>
          <p:nvSpPr>
            <p:cNvPr id="9" name="TextBox 9"/>
            <p:cNvSpPr txBox="1"/>
            <p:nvPr/>
          </p:nvSpPr>
          <p:spPr>
            <a:xfrm>
              <a:off x="0" y="1215438"/>
              <a:ext cx="3589614" cy="4845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89"/>
                </a:lnSpc>
              </a:pPr>
              <a:r>
                <a:rPr lang="en-US" sz="1526" spc="56">
                  <a:solidFill>
                    <a:srgbClr val="FCBD10"/>
                  </a:solidFill>
                  <a:latin typeface="League Gothic"/>
                  <a:ea typeface="League Gothic"/>
                  <a:cs typeface="League Gothic"/>
                  <a:sym typeface="League Gothic"/>
                </a:rPr>
                <a:t>International Innovation and Invention Competition Through Exhibition</a:t>
              </a:r>
            </a:p>
          </p:txBody>
        </p:sp>
      </p:grpSp>
      <p:sp>
        <p:nvSpPr>
          <p:cNvPr id="10" name="Freeform 10"/>
          <p:cNvSpPr/>
          <p:nvPr/>
        </p:nvSpPr>
        <p:spPr>
          <a:xfrm flipH="1">
            <a:off x="16851976" y="1484614"/>
            <a:ext cx="1436024" cy="8802386"/>
          </a:xfrm>
          <a:custGeom>
            <a:avLst/>
            <a:gdLst/>
            <a:ahLst/>
            <a:cxnLst/>
            <a:rect l="l" t="t" r="r" b="b"/>
            <a:pathLst>
              <a:path w="1436024" h="8802386">
                <a:moveTo>
                  <a:pt x="1436024" y="0"/>
                </a:moveTo>
                <a:lnTo>
                  <a:pt x="0" y="0"/>
                </a:lnTo>
                <a:lnTo>
                  <a:pt x="0" y="8802386"/>
                </a:lnTo>
                <a:lnTo>
                  <a:pt x="1436024" y="8802386"/>
                </a:lnTo>
                <a:lnTo>
                  <a:pt x="1436024" y="0"/>
                </a:lnTo>
                <a:close/>
              </a:path>
            </a:pathLst>
          </a:custGeom>
          <a:blipFill>
            <a:blip r:embed="rId4">
              <a:alphaModFix amt="64000"/>
            </a:blip>
            <a:stretch>
              <a:fillRect l="-1226" r="-233451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244594" y="7553179"/>
            <a:ext cx="2067405" cy="2067405"/>
          </a:xfrm>
          <a:custGeom>
            <a:avLst/>
            <a:gdLst/>
            <a:ahLst/>
            <a:cxnLst/>
            <a:rect l="l" t="t" r="r" b="b"/>
            <a:pathLst>
              <a:path w="2067405" h="2067405">
                <a:moveTo>
                  <a:pt x="0" y="0"/>
                </a:moveTo>
                <a:lnTo>
                  <a:pt x="2067406" y="0"/>
                </a:lnTo>
                <a:lnTo>
                  <a:pt x="2067406" y="2067406"/>
                </a:lnTo>
                <a:lnTo>
                  <a:pt x="0" y="206740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 rot="-10800000">
            <a:off x="16659695" y="9274056"/>
            <a:ext cx="3371660" cy="1031994"/>
            <a:chOff x="0" y="0"/>
            <a:chExt cx="1007391" cy="30834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007391" cy="308341"/>
            </a:xfrm>
            <a:custGeom>
              <a:avLst/>
              <a:gdLst/>
              <a:ahLst/>
              <a:cxnLst/>
              <a:rect l="l" t="t" r="r" b="b"/>
              <a:pathLst>
                <a:path w="1007391" h="308341">
                  <a:moveTo>
                    <a:pt x="1007391" y="0"/>
                  </a:moveTo>
                  <a:lnTo>
                    <a:pt x="1007391" y="194041"/>
                  </a:lnTo>
                  <a:lnTo>
                    <a:pt x="503696" y="308341"/>
                  </a:lnTo>
                  <a:lnTo>
                    <a:pt x="0" y="194041"/>
                  </a:lnTo>
                  <a:lnTo>
                    <a:pt x="0" y="0"/>
                  </a:lnTo>
                  <a:lnTo>
                    <a:pt x="1007391" y="0"/>
                  </a:lnTo>
                  <a:close/>
                </a:path>
              </a:pathLst>
            </a:custGeom>
            <a:solidFill>
              <a:srgbClr val="A60125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57150"/>
              <a:ext cx="1007391" cy="2511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6885501" y="9393095"/>
            <a:ext cx="1237468" cy="1051814"/>
            <a:chOff x="0" y="0"/>
            <a:chExt cx="325918" cy="27702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25918" cy="277021"/>
            </a:xfrm>
            <a:custGeom>
              <a:avLst/>
              <a:gdLst/>
              <a:ahLst/>
              <a:cxnLst/>
              <a:rect l="l" t="t" r="r" b="b"/>
              <a:pathLst>
                <a:path w="325918" h="277021">
                  <a:moveTo>
                    <a:pt x="68819" y="0"/>
                  </a:moveTo>
                  <a:lnTo>
                    <a:pt x="257099" y="0"/>
                  </a:lnTo>
                  <a:cubicBezTo>
                    <a:pt x="295106" y="0"/>
                    <a:pt x="325918" y="30811"/>
                    <a:pt x="325918" y="68819"/>
                  </a:cubicBezTo>
                  <a:lnTo>
                    <a:pt x="325918" y="208202"/>
                  </a:lnTo>
                  <a:cubicBezTo>
                    <a:pt x="325918" y="246210"/>
                    <a:pt x="295106" y="277021"/>
                    <a:pt x="257099" y="277021"/>
                  </a:cubicBezTo>
                  <a:lnTo>
                    <a:pt x="68819" y="277021"/>
                  </a:lnTo>
                  <a:cubicBezTo>
                    <a:pt x="30811" y="277021"/>
                    <a:pt x="0" y="246210"/>
                    <a:pt x="0" y="208202"/>
                  </a:cubicBezTo>
                  <a:lnTo>
                    <a:pt x="0" y="68819"/>
                  </a:lnTo>
                  <a:cubicBezTo>
                    <a:pt x="0" y="30811"/>
                    <a:pt x="30811" y="0"/>
                    <a:pt x="68819" y="0"/>
                  </a:cubicBezTo>
                  <a:close/>
                </a:path>
              </a:pathLst>
            </a:custGeom>
          </p:spPr>
        </p:sp>
        <p:sp>
          <p:nvSpPr>
            <p:cNvPr id="17" name="TextBox 17"/>
            <p:cNvSpPr txBox="1"/>
            <p:nvPr/>
          </p:nvSpPr>
          <p:spPr>
            <a:xfrm>
              <a:off x="0" y="-66675"/>
              <a:ext cx="325918" cy="3436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99"/>
                </a:lnSpc>
              </a:pPr>
              <a:r>
                <a:rPr lang="en-US" sz="3999">
                  <a:solidFill>
                    <a:srgbClr val="FFFFFF"/>
                  </a:solidFill>
                  <a:latin typeface="Anton"/>
                  <a:ea typeface="Anton"/>
                  <a:cs typeface="Anton"/>
                  <a:sym typeface="Anton"/>
                </a:rPr>
                <a:t>06</a:t>
              </a:r>
            </a:p>
          </p:txBody>
        </p:sp>
      </p:grpSp>
      <p:sp>
        <p:nvSpPr>
          <p:cNvPr id="18" name="Freeform 18"/>
          <p:cNvSpPr/>
          <p:nvPr/>
        </p:nvSpPr>
        <p:spPr>
          <a:xfrm rot="-7507823" flipH="1" flipV="1">
            <a:off x="94297" y="-1098343"/>
            <a:ext cx="3153345" cy="5280770"/>
          </a:xfrm>
          <a:custGeom>
            <a:avLst/>
            <a:gdLst/>
            <a:ahLst/>
            <a:cxnLst/>
            <a:rect l="l" t="t" r="r" b="b"/>
            <a:pathLst>
              <a:path w="3153345" h="5280770">
                <a:moveTo>
                  <a:pt x="3153345" y="5280770"/>
                </a:moveTo>
                <a:lnTo>
                  <a:pt x="0" y="5280770"/>
                </a:lnTo>
                <a:lnTo>
                  <a:pt x="0" y="0"/>
                </a:lnTo>
                <a:lnTo>
                  <a:pt x="3153345" y="0"/>
                </a:lnTo>
                <a:lnTo>
                  <a:pt x="3153345" y="5280770"/>
                </a:lnTo>
                <a:close/>
              </a:path>
            </a:pathLst>
          </a:custGeom>
          <a:blipFill>
            <a:blip r:embed="rId6">
              <a:alphaModFix amt="6999"/>
            </a:blip>
            <a:stretch>
              <a:fillRect r="-86449" b="-11335"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760741" y="2287437"/>
            <a:ext cx="15898954" cy="7442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Write your content here</a:t>
            </a: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</p:txBody>
      </p:sp>
      <p:sp>
        <p:nvSpPr>
          <p:cNvPr id="20" name="Freeform 20"/>
          <p:cNvSpPr/>
          <p:nvPr/>
        </p:nvSpPr>
        <p:spPr>
          <a:xfrm flipH="1">
            <a:off x="7742089" y="-24182"/>
            <a:ext cx="9109887" cy="10311182"/>
          </a:xfrm>
          <a:custGeom>
            <a:avLst/>
            <a:gdLst/>
            <a:ahLst/>
            <a:cxnLst/>
            <a:rect l="l" t="t" r="r" b="b"/>
            <a:pathLst>
              <a:path w="9109887" h="10311182">
                <a:moveTo>
                  <a:pt x="9109887" y="0"/>
                </a:moveTo>
                <a:lnTo>
                  <a:pt x="0" y="0"/>
                </a:lnTo>
                <a:lnTo>
                  <a:pt x="0" y="10311182"/>
                </a:lnTo>
                <a:lnTo>
                  <a:pt x="9109887" y="10311182"/>
                </a:lnTo>
                <a:lnTo>
                  <a:pt x="9109887" y="0"/>
                </a:lnTo>
                <a:close/>
              </a:path>
            </a:pathLst>
          </a:custGeom>
          <a:blipFill>
            <a:blip r:embed="rId7">
              <a:alphaModFix amt="10999"/>
            </a:blip>
            <a:stretch>
              <a:fillRect r="-18852" b="-86677"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563714" y="401563"/>
            <a:ext cx="13355609" cy="1681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99"/>
              </a:lnSpc>
            </a:pPr>
            <a:r>
              <a:rPr lang="en-US" sz="6700" b="1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WHAT CAN WE DELIVER</a:t>
            </a:r>
          </a:p>
          <a:p>
            <a:pPr algn="l">
              <a:lnSpc>
                <a:spcPts val="6499"/>
              </a:lnSpc>
            </a:pPr>
            <a:r>
              <a:rPr lang="en-US" sz="6700" b="1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WITH THE COSTING</a:t>
            </a:r>
          </a:p>
        </p:txBody>
      </p:sp>
      <p:sp>
        <p:nvSpPr>
          <p:cNvPr id="22" name="TextBox 22"/>
          <p:cNvSpPr txBox="1"/>
          <p:nvPr/>
        </p:nvSpPr>
        <p:spPr>
          <a:xfrm rot="-5400000">
            <a:off x="14373136" y="5381042"/>
            <a:ext cx="6503429" cy="465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35"/>
              </a:lnSpc>
            </a:pPr>
            <a:r>
              <a:rPr lang="en-US" sz="3500" b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TVET PITCHING</a:t>
            </a:r>
          </a:p>
        </p:txBody>
      </p:sp>
      <p:sp>
        <p:nvSpPr>
          <p:cNvPr id="23" name="Freeform 11">
            <a:extLst>
              <a:ext uri="{FF2B5EF4-FFF2-40B4-BE49-F238E27FC236}">
                <a16:creationId xmlns:a16="http://schemas.microsoft.com/office/drawing/2014/main" id="{7214EF12-E7AA-4ED4-B328-6927A6198E45}"/>
              </a:ext>
            </a:extLst>
          </p:cNvPr>
          <p:cNvSpPr/>
          <p:nvPr/>
        </p:nvSpPr>
        <p:spPr>
          <a:xfrm>
            <a:off x="2505595" y="2871476"/>
            <a:ext cx="689769" cy="740691"/>
          </a:xfrm>
          <a:custGeom>
            <a:avLst/>
            <a:gdLst/>
            <a:ahLst/>
            <a:cxnLst/>
            <a:rect l="l" t="t" r="r" b="b"/>
            <a:pathLst>
              <a:path w="689769" h="740691">
                <a:moveTo>
                  <a:pt x="0" y="0"/>
                </a:moveTo>
                <a:lnTo>
                  <a:pt x="689769" y="0"/>
                </a:lnTo>
                <a:lnTo>
                  <a:pt x="689769" y="740691"/>
                </a:lnTo>
                <a:lnTo>
                  <a:pt x="0" y="7406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MY"/>
          </a:p>
        </p:txBody>
      </p:sp>
      <p:sp>
        <p:nvSpPr>
          <p:cNvPr id="24" name="Freeform 12">
            <a:extLst>
              <a:ext uri="{FF2B5EF4-FFF2-40B4-BE49-F238E27FC236}">
                <a16:creationId xmlns:a16="http://schemas.microsoft.com/office/drawing/2014/main" id="{48E044BA-6DDD-4D89-B4E4-E9998A964E78}"/>
              </a:ext>
            </a:extLst>
          </p:cNvPr>
          <p:cNvSpPr/>
          <p:nvPr/>
        </p:nvSpPr>
        <p:spPr>
          <a:xfrm>
            <a:off x="2505595" y="3749815"/>
            <a:ext cx="689769" cy="740691"/>
          </a:xfrm>
          <a:custGeom>
            <a:avLst/>
            <a:gdLst/>
            <a:ahLst/>
            <a:cxnLst/>
            <a:rect l="l" t="t" r="r" b="b"/>
            <a:pathLst>
              <a:path w="689769" h="740691">
                <a:moveTo>
                  <a:pt x="0" y="0"/>
                </a:moveTo>
                <a:lnTo>
                  <a:pt x="689769" y="0"/>
                </a:lnTo>
                <a:lnTo>
                  <a:pt x="689769" y="740692"/>
                </a:lnTo>
                <a:lnTo>
                  <a:pt x="0" y="74069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MY"/>
          </a:p>
        </p:txBody>
      </p:sp>
      <p:sp>
        <p:nvSpPr>
          <p:cNvPr id="25" name="Freeform 13">
            <a:extLst>
              <a:ext uri="{FF2B5EF4-FFF2-40B4-BE49-F238E27FC236}">
                <a16:creationId xmlns:a16="http://schemas.microsoft.com/office/drawing/2014/main" id="{B3448352-7CA1-4066-99BF-8F68C4E24A11}"/>
              </a:ext>
            </a:extLst>
          </p:cNvPr>
          <p:cNvSpPr/>
          <p:nvPr/>
        </p:nvSpPr>
        <p:spPr>
          <a:xfrm>
            <a:off x="2505595" y="4838354"/>
            <a:ext cx="689769" cy="740691"/>
          </a:xfrm>
          <a:custGeom>
            <a:avLst/>
            <a:gdLst/>
            <a:ahLst/>
            <a:cxnLst/>
            <a:rect l="l" t="t" r="r" b="b"/>
            <a:pathLst>
              <a:path w="689769" h="740691">
                <a:moveTo>
                  <a:pt x="0" y="0"/>
                </a:moveTo>
                <a:lnTo>
                  <a:pt x="689769" y="0"/>
                </a:lnTo>
                <a:lnTo>
                  <a:pt x="689769" y="740692"/>
                </a:lnTo>
                <a:lnTo>
                  <a:pt x="0" y="74069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MY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37AFE78-851A-41BE-B660-F2EE0F25C457}"/>
              </a:ext>
            </a:extLst>
          </p:cNvPr>
          <p:cNvSpPr txBox="1"/>
          <p:nvPr/>
        </p:nvSpPr>
        <p:spPr>
          <a:xfrm>
            <a:off x="3533188" y="3104804"/>
            <a:ext cx="8716710" cy="344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699"/>
              </a:lnSpc>
              <a:spcBef>
                <a:spcPct val="0"/>
              </a:spcBef>
            </a:pPr>
            <a:r>
              <a:rPr lang="en-US" sz="26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How much costing for this idea?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9609FC2-8A84-4213-92A4-32E5C90A26FB}"/>
              </a:ext>
            </a:extLst>
          </p:cNvPr>
          <p:cNvSpPr txBox="1"/>
          <p:nvPr/>
        </p:nvSpPr>
        <p:spPr>
          <a:xfrm>
            <a:off x="3533188" y="3868692"/>
            <a:ext cx="8716710" cy="455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26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Are you able to produce a complete prototype?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08D23C4-CC64-49D6-8B07-43F252458B54}"/>
              </a:ext>
            </a:extLst>
          </p:cNvPr>
          <p:cNvSpPr txBox="1"/>
          <p:nvPr/>
        </p:nvSpPr>
        <p:spPr>
          <a:xfrm>
            <a:off x="3533188" y="4719107"/>
            <a:ext cx="8716710" cy="931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26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Are you able to go to market with this completed prototype?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16851976" y="1484614"/>
            <a:ext cx="1460023" cy="8821436"/>
          </a:xfrm>
          <a:custGeom>
            <a:avLst/>
            <a:gdLst/>
            <a:ahLst/>
            <a:cxnLst/>
            <a:rect l="l" t="t" r="r" b="b"/>
            <a:pathLst>
              <a:path w="1460023" h="8821436">
                <a:moveTo>
                  <a:pt x="1460024" y="8821436"/>
                </a:moveTo>
                <a:lnTo>
                  <a:pt x="0" y="8821436"/>
                </a:lnTo>
                <a:lnTo>
                  <a:pt x="0" y="0"/>
                </a:lnTo>
                <a:lnTo>
                  <a:pt x="1460024" y="0"/>
                </a:lnTo>
                <a:lnTo>
                  <a:pt x="1460024" y="8821436"/>
                </a:lnTo>
                <a:close/>
              </a:path>
            </a:pathLst>
          </a:custGeom>
          <a:blipFill>
            <a:blip r:embed="rId2"/>
            <a:stretch>
              <a:fillRect l="-16316" r="-487881"/>
            </a:stretch>
          </a:blipFill>
        </p:spPr>
      </p:sp>
      <p:grpSp>
        <p:nvGrpSpPr>
          <p:cNvPr id="3" name="Group 3"/>
          <p:cNvGrpSpPr/>
          <p:nvPr/>
        </p:nvGrpSpPr>
        <p:grpSpPr>
          <a:xfrm rot="-5400000">
            <a:off x="8746035" y="947264"/>
            <a:ext cx="564856" cy="18614324"/>
            <a:chOff x="0" y="0"/>
            <a:chExt cx="148769" cy="490253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48769" cy="4902538"/>
            </a:xfrm>
            <a:custGeom>
              <a:avLst/>
              <a:gdLst/>
              <a:ahLst/>
              <a:cxnLst/>
              <a:rect l="l" t="t" r="r" b="b"/>
              <a:pathLst>
                <a:path w="148769" h="4902538">
                  <a:moveTo>
                    <a:pt x="74384" y="0"/>
                  </a:moveTo>
                  <a:lnTo>
                    <a:pt x="74384" y="0"/>
                  </a:lnTo>
                  <a:cubicBezTo>
                    <a:pt x="115466" y="0"/>
                    <a:pt x="148769" y="33303"/>
                    <a:pt x="148769" y="74384"/>
                  </a:cubicBezTo>
                  <a:lnTo>
                    <a:pt x="148769" y="4828154"/>
                  </a:lnTo>
                  <a:cubicBezTo>
                    <a:pt x="148769" y="4869235"/>
                    <a:pt x="115466" y="4902538"/>
                    <a:pt x="74384" y="4902538"/>
                  </a:cubicBezTo>
                  <a:lnTo>
                    <a:pt x="74384" y="4902538"/>
                  </a:lnTo>
                  <a:cubicBezTo>
                    <a:pt x="33303" y="4902538"/>
                    <a:pt x="0" y="4869235"/>
                    <a:pt x="0" y="4828154"/>
                  </a:cubicBezTo>
                  <a:lnTo>
                    <a:pt x="0" y="74384"/>
                  </a:lnTo>
                  <a:cubicBezTo>
                    <a:pt x="0" y="33303"/>
                    <a:pt x="33303" y="0"/>
                    <a:pt x="7438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4C0203">
                    <a:alpha val="100000"/>
                  </a:srgbClr>
                </a:gs>
                <a:gs pos="100000">
                  <a:srgbClr val="8C1702">
                    <a:alpha val="0"/>
                  </a:srgbClr>
                </a:gs>
              </a:gsLst>
              <a:lin ang="0"/>
            </a:gra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48769" cy="49406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201189" y="28575"/>
            <a:ext cx="4086811" cy="1456039"/>
            <a:chOff x="0" y="0"/>
            <a:chExt cx="5449082" cy="1941385"/>
          </a:xfrm>
        </p:grpSpPr>
        <p:sp>
          <p:nvSpPr>
            <p:cNvPr id="7" name="Freeform 7"/>
            <p:cNvSpPr/>
            <p:nvPr/>
          </p:nvSpPr>
          <p:spPr>
            <a:xfrm>
              <a:off x="313000" y="0"/>
              <a:ext cx="5136082" cy="1433338"/>
            </a:xfrm>
            <a:custGeom>
              <a:avLst/>
              <a:gdLst/>
              <a:ahLst/>
              <a:cxnLst/>
              <a:rect l="l" t="t" r="r" b="b"/>
              <a:pathLst>
                <a:path w="5136082" h="1433338">
                  <a:moveTo>
                    <a:pt x="0" y="0"/>
                  </a:moveTo>
                  <a:lnTo>
                    <a:pt x="5136082" y="0"/>
                  </a:lnTo>
                  <a:lnTo>
                    <a:pt x="5136082" y="1433338"/>
                  </a:lnTo>
                  <a:lnTo>
                    <a:pt x="0" y="14333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5770" t="-121097" r="-55457" b="-187646"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3458720" y="942416"/>
              <a:ext cx="1901462" cy="998969"/>
            </a:xfrm>
            <a:custGeom>
              <a:avLst/>
              <a:gdLst/>
              <a:ahLst/>
              <a:cxnLst/>
              <a:rect l="l" t="t" r="r" b="b"/>
              <a:pathLst>
                <a:path w="1901462" h="998969">
                  <a:moveTo>
                    <a:pt x="0" y="0"/>
                  </a:moveTo>
                  <a:lnTo>
                    <a:pt x="1901462" y="0"/>
                  </a:lnTo>
                  <a:lnTo>
                    <a:pt x="1901462" y="998969"/>
                  </a:lnTo>
                  <a:lnTo>
                    <a:pt x="0" y="9989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97619" t="-121097" r="-5902" b="-187646"/>
              </a:stretch>
            </a:blipFill>
          </p:spPr>
        </p:sp>
        <p:sp>
          <p:nvSpPr>
            <p:cNvPr id="9" name="TextBox 9"/>
            <p:cNvSpPr txBox="1"/>
            <p:nvPr/>
          </p:nvSpPr>
          <p:spPr>
            <a:xfrm>
              <a:off x="0" y="1215438"/>
              <a:ext cx="3589614" cy="4845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89"/>
                </a:lnSpc>
              </a:pPr>
              <a:r>
                <a:rPr lang="en-US" sz="1526" spc="56">
                  <a:solidFill>
                    <a:srgbClr val="FCBD10"/>
                  </a:solidFill>
                  <a:latin typeface="League Gothic"/>
                  <a:ea typeface="League Gothic"/>
                  <a:cs typeface="League Gothic"/>
                  <a:sym typeface="League Gothic"/>
                </a:rPr>
                <a:t>International Innovation and Invention Competition Through Exhibition</a:t>
              </a:r>
            </a:p>
          </p:txBody>
        </p:sp>
      </p:grpSp>
      <p:sp>
        <p:nvSpPr>
          <p:cNvPr id="10" name="Freeform 10"/>
          <p:cNvSpPr/>
          <p:nvPr/>
        </p:nvSpPr>
        <p:spPr>
          <a:xfrm flipH="1">
            <a:off x="16851976" y="1484614"/>
            <a:ext cx="1436024" cy="8802386"/>
          </a:xfrm>
          <a:custGeom>
            <a:avLst/>
            <a:gdLst/>
            <a:ahLst/>
            <a:cxnLst/>
            <a:rect l="l" t="t" r="r" b="b"/>
            <a:pathLst>
              <a:path w="1436024" h="8802386">
                <a:moveTo>
                  <a:pt x="1436024" y="0"/>
                </a:moveTo>
                <a:lnTo>
                  <a:pt x="0" y="0"/>
                </a:lnTo>
                <a:lnTo>
                  <a:pt x="0" y="8802386"/>
                </a:lnTo>
                <a:lnTo>
                  <a:pt x="1436024" y="8802386"/>
                </a:lnTo>
                <a:lnTo>
                  <a:pt x="1436024" y="0"/>
                </a:lnTo>
                <a:close/>
              </a:path>
            </a:pathLst>
          </a:custGeom>
          <a:blipFill>
            <a:blip r:embed="rId4">
              <a:alphaModFix amt="64000"/>
            </a:blip>
            <a:stretch>
              <a:fillRect l="-1226" r="-233451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6244594" y="7553179"/>
            <a:ext cx="2067405" cy="2067405"/>
          </a:xfrm>
          <a:custGeom>
            <a:avLst/>
            <a:gdLst/>
            <a:ahLst/>
            <a:cxnLst/>
            <a:rect l="l" t="t" r="r" b="b"/>
            <a:pathLst>
              <a:path w="2067405" h="2067405">
                <a:moveTo>
                  <a:pt x="0" y="0"/>
                </a:moveTo>
                <a:lnTo>
                  <a:pt x="2067406" y="0"/>
                </a:lnTo>
                <a:lnTo>
                  <a:pt x="2067406" y="2067406"/>
                </a:lnTo>
                <a:lnTo>
                  <a:pt x="0" y="206740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 rot="-10800000">
            <a:off x="16659695" y="9274056"/>
            <a:ext cx="3371660" cy="1031994"/>
            <a:chOff x="0" y="0"/>
            <a:chExt cx="1007391" cy="30834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007391" cy="308341"/>
            </a:xfrm>
            <a:custGeom>
              <a:avLst/>
              <a:gdLst/>
              <a:ahLst/>
              <a:cxnLst/>
              <a:rect l="l" t="t" r="r" b="b"/>
              <a:pathLst>
                <a:path w="1007391" h="308341">
                  <a:moveTo>
                    <a:pt x="1007391" y="0"/>
                  </a:moveTo>
                  <a:lnTo>
                    <a:pt x="1007391" y="194041"/>
                  </a:lnTo>
                  <a:lnTo>
                    <a:pt x="503696" y="308341"/>
                  </a:lnTo>
                  <a:lnTo>
                    <a:pt x="0" y="194041"/>
                  </a:lnTo>
                  <a:lnTo>
                    <a:pt x="0" y="0"/>
                  </a:lnTo>
                  <a:lnTo>
                    <a:pt x="1007391" y="0"/>
                  </a:lnTo>
                  <a:close/>
                </a:path>
              </a:pathLst>
            </a:custGeom>
            <a:solidFill>
              <a:srgbClr val="A60125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57150"/>
              <a:ext cx="1007391" cy="2511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6885501" y="9393095"/>
            <a:ext cx="1237468" cy="1051814"/>
            <a:chOff x="0" y="0"/>
            <a:chExt cx="325918" cy="27702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25918" cy="277021"/>
            </a:xfrm>
            <a:custGeom>
              <a:avLst/>
              <a:gdLst/>
              <a:ahLst/>
              <a:cxnLst/>
              <a:rect l="l" t="t" r="r" b="b"/>
              <a:pathLst>
                <a:path w="325918" h="277021">
                  <a:moveTo>
                    <a:pt x="68819" y="0"/>
                  </a:moveTo>
                  <a:lnTo>
                    <a:pt x="257099" y="0"/>
                  </a:lnTo>
                  <a:cubicBezTo>
                    <a:pt x="295106" y="0"/>
                    <a:pt x="325918" y="30811"/>
                    <a:pt x="325918" y="68819"/>
                  </a:cubicBezTo>
                  <a:lnTo>
                    <a:pt x="325918" y="208202"/>
                  </a:lnTo>
                  <a:cubicBezTo>
                    <a:pt x="325918" y="246210"/>
                    <a:pt x="295106" y="277021"/>
                    <a:pt x="257099" y="277021"/>
                  </a:cubicBezTo>
                  <a:lnTo>
                    <a:pt x="68819" y="277021"/>
                  </a:lnTo>
                  <a:cubicBezTo>
                    <a:pt x="30811" y="277021"/>
                    <a:pt x="0" y="246210"/>
                    <a:pt x="0" y="208202"/>
                  </a:cubicBezTo>
                  <a:lnTo>
                    <a:pt x="0" y="68819"/>
                  </a:lnTo>
                  <a:cubicBezTo>
                    <a:pt x="0" y="30811"/>
                    <a:pt x="30811" y="0"/>
                    <a:pt x="68819" y="0"/>
                  </a:cubicBezTo>
                  <a:close/>
                </a:path>
              </a:pathLst>
            </a:custGeom>
          </p:spPr>
        </p:sp>
        <p:sp>
          <p:nvSpPr>
            <p:cNvPr id="17" name="TextBox 17"/>
            <p:cNvSpPr txBox="1"/>
            <p:nvPr/>
          </p:nvSpPr>
          <p:spPr>
            <a:xfrm>
              <a:off x="0" y="-66675"/>
              <a:ext cx="325918" cy="3436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99"/>
                </a:lnSpc>
              </a:pPr>
              <a:r>
                <a:rPr lang="en-US" sz="3999">
                  <a:solidFill>
                    <a:srgbClr val="FFFFFF"/>
                  </a:solidFill>
                  <a:latin typeface="Anton"/>
                  <a:ea typeface="Anton"/>
                  <a:cs typeface="Anton"/>
                  <a:sym typeface="Anton"/>
                </a:rPr>
                <a:t>07</a:t>
              </a:r>
            </a:p>
          </p:txBody>
        </p:sp>
      </p:grpSp>
      <p:sp>
        <p:nvSpPr>
          <p:cNvPr id="18" name="Freeform 18"/>
          <p:cNvSpPr/>
          <p:nvPr/>
        </p:nvSpPr>
        <p:spPr>
          <a:xfrm rot="-7507823" flipH="1" flipV="1">
            <a:off x="94297" y="-1098343"/>
            <a:ext cx="3153345" cy="5280770"/>
          </a:xfrm>
          <a:custGeom>
            <a:avLst/>
            <a:gdLst/>
            <a:ahLst/>
            <a:cxnLst/>
            <a:rect l="l" t="t" r="r" b="b"/>
            <a:pathLst>
              <a:path w="3153345" h="5280770">
                <a:moveTo>
                  <a:pt x="3153345" y="5280770"/>
                </a:moveTo>
                <a:lnTo>
                  <a:pt x="0" y="5280770"/>
                </a:lnTo>
                <a:lnTo>
                  <a:pt x="0" y="0"/>
                </a:lnTo>
                <a:lnTo>
                  <a:pt x="3153345" y="0"/>
                </a:lnTo>
                <a:lnTo>
                  <a:pt x="3153345" y="5280770"/>
                </a:lnTo>
                <a:close/>
              </a:path>
            </a:pathLst>
          </a:custGeom>
          <a:blipFill>
            <a:blip r:embed="rId6">
              <a:alphaModFix amt="6999"/>
            </a:blip>
            <a:stretch>
              <a:fillRect r="-86449" b="-11335"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760741" y="1484892"/>
            <a:ext cx="15898954" cy="83184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>
                <a:solidFill>
                  <a:srgbClr val="000000"/>
                </a:solidFill>
                <a:latin typeface="Garet"/>
                <a:ea typeface="Garet"/>
                <a:cs typeface="Garet"/>
                <a:sym typeface="Garet"/>
              </a:rPr>
              <a:t>Write your content here</a:t>
            </a: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500"/>
              </a:lnSpc>
            </a:pPr>
            <a:endParaRPr lang="en-US" sz="2500">
              <a:solidFill>
                <a:srgbClr val="000000"/>
              </a:solidFill>
              <a:latin typeface="Garet"/>
              <a:ea typeface="Garet"/>
              <a:cs typeface="Garet"/>
              <a:sym typeface="Garet"/>
            </a:endParaRPr>
          </a:p>
        </p:txBody>
      </p:sp>
      <p:sp>
        <p:nvSpPr>
          <p:cNvPr id="20" name="Freeform 20"/>
          <p:cNvSpPr/>
          <p:nvPr/>
        </p:nvSpPr>
        <p:spPr>
          <a:xfrm flipH="1">
            <a:off x="7742089" y="-24182"/>
            <a:ext cx="9109887" cy="10311182"/>
          </a:xfrm>
          <a:custGeom>
            <a:avLst/>
            <a:gdLst/>
            <a:ahLst/>
            <a:cxnLst/>
            <a:rect l="l" t="t" r="r" b="b"/>
            <a:pathLst>
              <a:path w="9109887" h="10311182">
                <a:moveTo>
                  <a:pt x="9109887" y="0"/>
                </a:moveTo>
                <a:lnTo>
                  <a:pt x="0" y="0"/>
                </a:lnTo>
                <a:lnTo>
                  <a:pt x="0" y="10311182"/>
                </a:lnTo>
                <a:lnTo>
                  <a:pt x="9109887" y="10311182"/>
                </a:lnTo>
                <a:lnTo>
                  <a:pt x="9109887" y="0"/>
                </a:lnTo>
                <a:close/>
              </a:path>
            </a:pathLst>
          </a:custGeom>
          <a:blipFill>
            <a:blip r:embed="rId7">
              <a:alphaModFix amt="10999"/>
            </a:blip>
            <a:stretch>
              <a:fillRect r="-18852" b="-86677"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563714" y="401563"/>
            <a:ext cx="12277972" cy="862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99"/>
              </a:lnSpc>
            </a:pPr>
            <a:r>
              <a:rPr lang="en-US" sz="6700" b="1">
                <a:solidFill>
                  <a:srgbClr val="000000"/>
                </a:solidFill>
                <a:latin typeface="Garet Bold"/>
                <a:ea typeface="Garet Bold"/>
                <a:cs typeface="Garet Bold"/>
                <a:sym typeface="Garet Bold"/>
              </a:rPr>
              <a:t>OUR TEAM</a:t>
            </a:r>
          </a:p>
        </p:txBody>
      </p:sp>
      <p:sp>
        <p:nvSpPr>
          <p:cNvPr id="22" name="TextBox 22"/>
          <p:cNvSpPr txBox="1"/>
          <p:nvPr/>
        </p:nvSpPr>
        <p:spPr>
          <a:xfrm rot="-5400000">
            <a:off x="14373136" y="5381042"/>
            <a:ext cx="6503429" cy="465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35"/>
              </a:lnSpc>
            </a:pPr>
            <a:r>
              <a:rPr lang="en-US" sz="3500" b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TVET PITCHING</a:t>
            </a:r>
          </a:p>
        </p:txBody>
      </p:sp>
      <p:sp>
        <p:nvSpPr>
          <p:cNvPr id="23" name="Freeform 11">
            <a:extLst>
              <a:ext uri="{FF2B5EF4-FFF2-40B4-BE49-F238E27FC236}">
                <a16:creationId xmlns:a16="http://schemas.microsoft.com/office/drawing/2014/main" id="{57E57C73-6A83-4129-B5EE-6CFF0855BF9F}"/>
              </a:ext>
            </a:extLst>
          </p:cNvPr>
          <p:cNvSpPr/>
          <p:nvPr/>
        </p:nvSpPr>
        <p:spPr>
          <a:xfrm>
            <a:off x="2981097" y="2251982"/>
            <a:ext cx="689769" cy="740691"/>
          </a:xfrm>
          <a:custGeom>
            <a:avLst/>
            <a:gdLst/>
            <a:ahLst/>
            <a:cxnLst/>
            <a:rect l="l" t="t" r="r" b="b"/>
            <a:pathLst>
              <a:path w="689769" h="740691">
                <a:moveTo>
                  <a:pt x="0" y="0"/>
                </a:moveTo>
                <a:lnTo>
                  <a:pt x="689769" y="0"/>
                </a:lnTo>
                <a:lnTo>
                  <a:pt x="689769" y="740691"/>
                </a:lnTo>
                <a:lnTo>
                  <a:pt x="0" y="7406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MY"/>
          </a:p>
        </p:txBody>
      </p:sp>
      <p:sp>
        <p:nvSpPr>
          <p:cNvPr id="24" name="Freeform 12">
            <a:extLst>
              <a:ext uri="{FF2B5EF4-FFF2-40B4-BE49-F238E27FC236}">
                <a16:creationId xmlns:a16="http://schemas.microsoft.com/office/drawing/2014/main" id="{BF60FFAD-3B07-48A1-8E3F-9883DFA2A7E8}"/>
              </a:ext>
            </a:extLst>
          </p:cNvPr>
          <p:cNvSpPr/>
          <p:nvPr/>
        </p:nvSpPr>
        <p:spPr>
          <a:xfrm>
            <a:off x="2981097" y="3130321"/>
            <a:ext cx="689769" cy="740691"/>
          </a:xfrm>
          <a:custGeom>
            <a:avLst/>
            <a:gdLst/>
            <a:ahLst/>
            <a:cxnLst/>
            <a:rect l="l" t="t" r="r" b="b"/>
            <a:pathLst>
              <a:path w="689769" h="740691">
                <a:moveTo>
                  <a:pt x="0" y="0"/>
                </a:moveTo>
                <a:lnTo>
                  <a:pt x="689769" y="0"/>
                </a:lnTo>
                <a:lnTo>
                  <a:pt x="689769" y="740692"/>
                </a:lnTo>
                <a:lnTo>
                  <a:pt x="0" y="74069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MY"/>
          </a:p>
        </p:txBody>
      </p:sp>
      <p:sp>
        <p:nvSpPr>
          <p:cNvPr id="25" name="Freeform 13">
            <a:extLst>
              <a:ext uri="{FF2B5EF4-FFF2-40B4-BE49-F238E27FC236}">
                <a16:creationId xmlns:a16="http://schemas.microsoft.com/office/drawing/2014/main" id="{BA283E29-0C84-4006-B1AB-A2D6FDD76448}"/>
              </a:ext>
            </a:extLst>
          </p:cNvPr>
          <p:cNvSpPr/>
          <p:nvPr/>
        </p:nvSpPr>
        <p:spPr>
          <a:xfrm>
            <a:off x="2981097" y="4004363"/>
            <a:ext cx="689769" cy="740691"/>
          </a:xfrm>
          <a:custGeom>
            <a:avLst/>
            <a:gdLst/>
            <a:ahLst/>
            <a:cxnLst/>
            <a:rect l="l" t="t" r="r" b="b"/>
            <a:pathLst>
              <a:path w="689769" h="740691">
                <a:moveTo>
                  <a:pt x="0" y="0"/>
                </a:moveTo>
                <a:lnTo>
                  <a:pt x="689769" y="0"/>
                </a:lnTo>
                <a:lnTo>
                  <a:pt x="689769" y="740691"/>
                </a:lnTo>
                <a:lnTo>
                  <a:pt x="0" y="7406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MY"/>
          </a:p>
        </p:txBody>
      </p:sp>
      <p:sp>
        <p:nvSpPr>
          <p:cNvPr id="26" name="TextBox 14">
            <a:extLst>
              <a:ext uri="{FF2B5EF4-FFF2-40B4-BE49-F238E27FC236}">
                <a16:creationId xmlns:a16="http://schemas.microsoft.com/office/drawing/2014/main" id="{DFCFF5DC-334E-46FB-86BC-37B309227722}"/>
              </a:ext>
            </a:extLst>
          </p:cNvPr>
          <p:cNvSpPr txBox="1"/>
          <p:nvPr/>
        </p:nvSpPr>
        <p:spPr>
          <a:xfrm>
            <a:off x="4008690" y="2485310"/>
            <a:ext cx="8716710" cy="344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699"/>
              </a:lnSpc>
              <a:spcBef>
                <a:spcPct val="0"/>
              </a:spcBef>
            </a:pPr>
            <a:r>
              <a:rPr lang="en-US" sz="26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Who are your team members?</a:t>
            </a:r>
          </a:p>
        </p:txBody>
      </p:sp>
      <p:sp>
        <p:nvSpPr>
          <p:cNvPr id="27" name="TextBox 15">
            <a:extLst>
              <a:ext uri="{FF2B5EF4-FFF2-40B4-BE49-F238E27FC236}">
                <a16:creationId xmlns:a16="http://schemas.microsoft.com/office/drawing/2014/main" id="{10DD4E44-11FE-44D7-8C97-A63BE2CB5487}"/>
              </a:ext>
            </a:extLst>
          </p:cNvPr>
          <p:cNvSpPr txBox="1"/>
          <p:nvPr/>
        </p:nvSpPr>
        <p:spPr>
          <a:xfrm>
            <a:off x="4008690" y="3249198"/>
            <a:ext cx="8716710" cy="455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26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What are their experience related to this idea?</a:t>
            </a:r>
          </a:p>
        </p:txBody>
      </p:sp>
      <p:sp>
        <p:nvSpPr>
          <p:cNvPr id="28" name="TextBox 16">
            <a:extLst>
              <a:ext uri="{FF2B5EF4-FFF2-40B4-BE49-F238E27FC236}">
                <a16:creationId xmlns:a16="http://schemas.microsoft.com/office/drawing/2014/main" id="{5968C9A8-585B-48EC-A7E8-FD5A4753A26C}"/>
              </a:ext>
            </a:extLst>
          </p:cNvPr>
          <p:cNvSpPr txBox="1"/>
          <p:nvPr/>
        </p:nvSpPr>
        <p:spPr>
          <a:xfrm>
            <a:off x="4008690" y="4123240"/>
            <a:ext cx="8716710" cy="455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26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What are their roles in this project?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3964505" y="-3964505"/>
            <a:ext cx="10358989" cy="18288000"/>
          </a:xfrm>
          <a:custGeom>
            <a:avLst/>
            <a:gdLst/>
            <a:ahLst/>
            <a:cxnLst/>
            <a:rect l="l" t="t" r="r" b="b"/>
            <a:pathLst>
              <a:path w="10358989" h="18288000">
                <a:moveTo>
                  <a:pt x="10358990" y="0"/>
                </a:moveTo>
                <a:lnTo>
                  <a:pt x="1035899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358990" y="0"/>
                </a:lnTo>
                <a:close/>
              </a:path>
            </a:pathLst>
          </a:custGeom>
          <a:blipFill>
            <a:blip r:embed="rId2"/>
            <a:stretch>
              <a:fillRect l="-18793" r="-106660" b="-27705"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3">
              <a:alphaModFix amt="64000"/>
            </a:blip>
            <a:stretch>
              <a:fillRect t="-31476" r="-3082" b="-204164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2251500" y="4240730"/>
            <a:ext cx="5848668" cy="5848668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706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23489" tIns="23489" rIns="23489" bIns="23489" rtlCol="0" anchor="ctr"/>
            <a:lstStyle/>
            <a:p>
              <a:pPr algn="ctr">
                <a:lnSpc>
                  <a:spcPts val="1163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2552512" y="4436244"/>
            <a:ext cx="5460076" cy="5460076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78303" r="-78303"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9937128" y="5822259"/>
            <a:ext cx="3523106" cy="3523106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706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18340" tIns="18340" rIns="18340" bIns="18340" rtlCol="0" anchor="ctr"/>
            <a:lstStyle/>
            <a:p>
              <a:pPr algn="ctr">
                <a:lnSpc>
                  <a:spcPts val="1163"/>
                </a:lnSpc>
              </a:pPr>
              <a:endParaRPr/>
            </a:p>
          </p:txBody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0178887" y="5968125"/>
            <a:ext cx="3196773" cy="3196761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78303" r="-78303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2636244" y="9440988"/>
            <a:ext cx="6393456" cy="1759803"/>
            <a:chOff x="0" y="0"/>
            <a:chExt cx="1663363" cy="457842"/>
          </a:xfrm>
        </p:grpSpPr>
        <p:sp>
          <p:nvSpPr>
            <p:cNvPr id="15" name="Freeform 15"/>
            <p:cNvSpPr/>
            <p:nvPr/>
          </p:nvSpPr>
          <p:spPr>
            <a:xfrm>
              <a:off x="7154" y="0"/>
              <a:ext cx="1649054" cy="457842"/>
            </a:xfrm>
            <a:custGeom>
              <a:avLst/>
              <a:gdLst/>
              <a:ahLst/>
              <a:cxnLst/>
              <a:rect l="l" t="t" r="r" b="b"/>
              <a:pathLst>
                <a:path w="1649054" h="457842">
                  <a:moveTo>
                    <a:pt x="241689" y="0"/>
                  </a:moveTo>
                  <a:lnTo>
                    <a:pt x="1637553" y="0"/>
                  </a:lnTo>
                  <a:cubicBezTo>
                    <a:pt x="1641544" y="0"/>
                    <a:pt x="1645249" y="2069"/>
                    <a:pt x="1647343" y="5466"/>
                  </a:cubicBezTo>
                  <a:cubicBezTo>
                    <a:pt x="1649438" y="8862"/>
                    <a:pt x="1649621" y="13102"/>
                    <a:pt x="1647829" y="16668"/>
                  </a:cubicBezTo>
                  <a:lnTo>
                    <a:pt x="1434401" y="441174"/>
                  </a:lnTo>
                  <a:cubicBezTo>
                    <a:pt x="1429264" y="451393"/>
                    <a:pt x="1418803" y="457842"/>
                    <a:pt x="1407366" y="457842"/>
                  </a:cubicBezTo>
                  <a:lnTo>
                    <a:pt x="11502" y="457842"/>
                  </a:lnTo>
                  <a:cubicBezTo>
                    <a:pt x="7511" y="457842"/>
                    <a:pt x="3806" y="455773"/>
                    <a:pt x="1711" y="452376"/>
                  </a:cubicBezTo>
                  <a:cubicBezTo>
                    <a:pt x="-383" y="448979"/>
                    <a:pt x="-567" y="444739"/>
                    <a:pt x="1226" y="441174"/>
                  </a:cubicBezTo>
                  <a:lnTo>
                    <a:pt x="214654" y="16668"/>
                  </a:lnTo>
                  <a:cubicBezTo>
                    <a:pt x="219791" y="6449"/>
                    <a:pt x="230252" y="0"/>
                    <a:pt x="241689" y="0"/>
                  </a:cubicBezTo>
                  <a:close/>
                </a:path>
              </a:pathLst>
            </a:custGeom>
            <a:solidFill>
              <a:srgbClr val="A60125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254000" y="-57150"/>
              <a:ext cx="1155363" cy="5149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-777573" y="9258300"/>
            <a:ext cx="6005813" cy="1734044"/>
            <a:chOff x="0" y="0"/>
            <a:chExt cx="1562511" cy="451140"/>
          </a:xfrm>
        </p:grpSpPr>
        <p:sp>
          <p:nvSpPr>
            <p:cNvPr id="18" name="Freeform 18"/>
            <p:cNvSpPr/>
            <p:nvPr/>
          </p:nvSpPr>
          <p:spPr>
            <a:xfrm>
              <a:off x="7697" y="0"/>
              <a:ext cx="1547116" cy="451140"/>
            </a:xfrm>
            <a:custGeom>
              <a:avLst/>
              <a:gdLst/>
              <a:ahLst/>
              <a:cxnLst/>
              <a:rect l="l" t="t" r="r" b="b"/>
              <a:pathLst>
                <a:path w="1547116" h="451140">
                  <a:moveTo>
                    <a:pt x="242350" y="0"/>
                  </a:moveTo>
                  <a:lnTo>
                    <a:pt x="1534954" y="0"/>
                  </a:lnTo>
                  <a:cubicBezTo>
                    <a:pt x="1539187" y="0"/>
                    <a:pt x="1543116" y="2201"/>
                    <a:pt x="1545326" y="5810"/>
                  </a:cubicBezTo>
                  <a:cubicBezTo>
                    <a:pt x="1547537" y="9420"/>
                    <a:pt x="1547712" y="13920"/>
                    <a:pt x="1545788" y="17690"/>
                  </a:cubicBezTo>
                  <a:lnTo>
                    <a:pt x="1333653" y="433450"/>
                  </a:lnTo>
                  <a:cubicBezTo>
                    <a:pt x="1328113" y="444306"/>
                    <a:pt x="1316955" y="451140"/>
                    <a:pt x="1304767" y="451140"/>
                  </a:cubicBezTo>
                  <a:lnTo>
                    <a:pt x="12163" y="451140"/>
                  </a:lnTo>
                  <a:cubicBezTo>
                    <a:pt x="7930" y="451140"/>
                    <a:pt x="4001" y="448939"/>
                    <a:pt x="1791" y="445330"/>
                  </a:cubicBezTo>
                  <a:cubicBezTo>
                    <a:pt x="-420" y="441720"/>
                    <a:pt x="-595" y="437220"/>
                    <a:pt x="1329" y="433450"/>
                  </a:cubicBezTo>
                  <a:lnTo>
                    <a:pt x="213464" y="17690"/>
                  </a:lnTo>
                  <a:cubicBezTo>
                    <a:pt x="219004" y="6834"/>
                    <a:pt x="230162" y="0"/>
                    <a:pt x="242350" y="0"/>
                  </a:cubicBezTo>
                  <a:close/>
                </a:path>
              </a:pathLst>
            </a:custGeom>
            <a:solidFill>
              <a:srgbClr val="5B0000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254000" y="-57150"/>
              <a:ext cx="1054511" cy="5082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266562" y="9375895"/>
            <a:ext cx="4274867" cy="887473"/>
            <a:chOff x="0" y="0"/>
            <a:chExt cx="5699822" cy="118329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240111" cy="1183298"/>
            </a:xfrm>
            <a:custGeom>
              <a:avLst/>
              <a:gdLst/>
              <a:ahLst/>
              <a:cxnLst/>
              <a:rect l="l" t="t" r="r" b="b"/>
              <a:pathLst>
                <a:path w="4240111" h="1183298">
                  <a:moveTo>
                    <a:pt x="0" y="0"/>
                  </a:moveTo>
                  <a:lnTo>
                    <a:pt x="4240111" y="0"/>
                  </a:lnTo>
                  <a:lnTo>
                    <a:pt x="4240111" y="1183298"/>
                  </a:lnTo>
                  <a:lnTo>
                    <a:pt x="0" y="11832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5770" t="-121097" r="-55457" b="-187646"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4130064" y="215980"/>
              <a:ext cx="1569758" cy="824703"/>
            </a:xfrm>
            <a:custGeom>
              <a:avLst/>
              <a:gdLst/>
              <a:ahLst/>
              <a:cxnLst/>
              <a:rect l="l" t="t" r="r" b="b"/>
              <a:pathLst>
                <a:path w="1569758" h="824703">
                  <a:moveTo>
                    <a:pt x="0" y="0"/>
                  </a:moveTo>
                  <a:lnTo>
                    <a:pt x="1569758" y="0"/>
                  </a:lnTo>
                  <a:lnTo>
                    <a:pt x="1569758" y="824702"/>
                  </a:lnTo>
                  <a:lnTo>
                    <a:pt x="0" y="8247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97619" t="-121097" r="-5902" b="-187646"/>
              </a:stretch>
            </a:blipFill>
          </p:spPr>
        </p:sp>
      </p:grpSp>
      <p:sp>
        <p:nvSpPr>
          <p:cNvPr id="23" name="Freeform 23"/>
          <p:cNvSpPr/>
          <p:nvPr/>
        </p:nvSpPr>
        <p:spPr>
          <a:xfrm>
            <a:off x="2246186" y="222914"/>
            <a:ext cx="13916719" cy="2549708"/>
          </a:xfrm>
          <a:custGeom>
            <a:avLst/>
            <a:gdLst/>
            <a:ahLst/>
            <a:cxnLst/>
            <a:rect l="l" t="t" r="r" b="b"/>
            <a:pathLst>
              <a:path w="13916719" h="2549708">
                <a:moveTo>
                  <a:pt x="0" y="0"/>
                </a:moveTo>
                <a:lnTo>
                  <a:pt x="13916719" y="0"/>
                </a:lnTo>
                <a:lnTo>
                  <a:pt x="13916719" y="2549707"/>
                </a:lnTo>
                <a:lnTo>
                  <a:pt x="0" y="254970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788" t="-121097" r="-2058" b="-187646"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1419673" y="5389045"/>
            <a:ext cx="8656241" cy="1207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70"/>
              </a:lnSpc>
            </a:pPr>
            <a:r>
              <a:rPr lang="en-US" sz="9350" b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THANK YOU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3239882" y="9693158"/>
            <a:ext cx="7121088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30"/>
              </a:lnSpc>
            </a:pPr>
            <a:r>
              <a:rPr lang="en-US" sz="3000" b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TVET PITCHING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091983" y="2449514"/>
            <a:ext cx="14104033" cy="519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42"/>
              </a:lnSpc>
            </a:pPr>
            <a:r>
              <a:rPr lang="en-US" sz="3657" spc="91">
                <a:solidFill>
                  <a:srgbClr val="FCBD10"/>
                </a:solidFill>
                <a:latin typeface="Anton"/>
                <a:ea typeface="Anton"/>
                <a:cs typeface="Anton"/>
                <a:sym typeface="Anton"/>
              </a:rPr>
              <a:t>INTERNATIONAL INNOVATION AND INVENTION COMPETITION THROUGH EXHIBITION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091983" y="3035994"/>
            <a:ext cx="14104033" cy="460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74"/>
              </a:lnSpc>
            </a:pPr>
            <a:r>
              <a:rPr lang="en-US" sz="3135">
                <a:solidFill>
                  <a:srgbClr val="FFFFFF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Shaping A Sustainable Future Through AI-Driven Innovation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339</Words>
  <Application>Microsoft Office PowerPoint</Application>
  <PresentationFormat>Custom</PresentationFormat>
  <Paragraphs>169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Calibri</vt:lpstr>
      <vt:lpstr>League Gothic</vt:lpstr>
      <vt:lpstr>Arial</vt:lpstr>
      <vt:lpstr>Garet Bold</vt:lpstr>
      <vt:lpstr>Helvetica World</vt:lpstr>
      <vt:lpstr>Montserrat Bold</vt:lpstr>
      <vt:lpstr>Anton</vt:lpstr>
      <vt:lpstr>Garet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iCompex2026 TVET Pitching Slide</dc:title>
  <cp:lastModifiedBy>LAPTOP_MBAS</cp:lastModifiedBy>
  <cp:revision>2</cp:revision>
  <dcterms:created xsi:type="dcterms:W3CDTF">2006-08-16T00:00:00Z</dcterms:created>
  <dcterms:modified xsi:type="dcterms:W3CDTF">2026-02-16T03:59:14Z</dcterms:modified>
  <dc:identifier>DAHA6Pcbkss</dc:identifier>
</cp:coreProperties>
</file>